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95" r:id="rId5"/>
    <p:sldId id="296" r:id="rId6"/>
    <p:sldId id="297" r:id="rId7"/>
    <p:sldId id="287" r:id="rId8"/>
    <p:sldId id="288" r:id="rId9"/>
    <p:sldId id="262" r:id="rId10"/>
    <p:sldId id="289" r:id="rId11"/>
    <p:sldId id="290" r:id="rId12"/>
    <p:sldId id="277" r:id="rId13"/>
    <p:sldId id="291" r:id="rId14"/>
    <p:sldId id="278" r:id="rId15"/>
    <p:sldId id="266" r:id="rId16"/>
    <p:sldId id="280" r:id="rId17"/>
    <p:sldId id="281" r:id="rId18"/>
    <p:sldId id="267" r:id="rId19"/>
    <p:sldId id="292" r:id="rId20"/>
    <p:sldId id="282" r:id="rId21"/>
    <p:sldId id="270" r:id="rId22"/>
    <p:sldId id="271" r:id="rId23"/>
    <p:sldId id="272" r:id="rId24"/>
    <p:sldId id="283" r:id="rId25"/>
    <p:sldId id="298" r:id="rId26"/>
    <p:sldId id="294" r:id="rId27"/>
    <p:sldId id="273" r:id="rId28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4660"/>
  </p:normalViewPr>
  <p:slideViewPr>
    <p:cSldViewPr>
      <p:cViewPr>
        <p:scale>
          <a:sx n="150" d="100"/>
          <a:sy n="150" d="100"/>
        </p:scale>
        <p:origin x="1878" y="-5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019F4-5E31-4D54-A8A4-45A31EFD669A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DE213-3F55-4955-8D01-4E16B1CE091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44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DE213-3F55-4955-8D01-4E16B1CE091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96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75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04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713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0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6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11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16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055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621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48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27C1-9458-4FC9-BF57-49513BB3555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19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427C1-9458-4FC9-BF57-49513BB35555}" type="datetimeFigureOut">
              <a:rPr lang="ko-KR" altLang="en-US" smtClean="0"/>
              <a:t>2016-04-12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EE1E-DC0D-4925-A71F-512445A062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53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407" y="4584022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619184" y="5348158"/>
            <a:ext cx="260756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14" y="2771800"/>
            <a:ext cx="2513915" cy="266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8611437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580684" y="5642851"/>
            <a:ext cx="2430037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36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430378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78139" y="5019514"/>
            <a:ext cx="4790156" cy="1440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27435" y="4589131"/>
            <a:ext cx="4777260" cy="7029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이는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무엇을 사용하여 책을 읽나요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6340175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678139" y="7020272"/>
            <a:ext cx="4790156" cy="1536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527434" y="6536408"/>
            <a:ext cx="4940859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이는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요술안경이 있으면 무엇을 하고 싶다고 하였나요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E:\졸업작품\교육용교재\이미지\noname01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122" y="5091522"/>
            <a:ext cx="2305950" cy="13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직사각형 28"/>
          <p:cNvSpPr/>
          <p:nvPr/>
        </p:nvSpPr>
        <p:spPr>
          <a:xfrm>
            <a:off x="4475980" y="5561803"/>
            <a:ext cx="477559" cy="467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045858" y="5561803"/>
            <a:ext cx="477559" cy="467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5615737" y="5561803"/>
            <a:ext cx="477559" cy="467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5529603" y="5482209"/>
            <a:ext cx="5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경</a:t>
            </a:r>
            <a:endParaRPr lang="ko-KR" altLang="en-US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10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622522" y="3707904"/>
            <a:ext cx="569472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 smtClean="0">
                <a:solidFill>
                  <a:schemeClr val="accent1"/>
                </a:solidFill>
                <a:latin typeface="+mn-ea"/>
              </a:rPr>
              <a:t>이와</a:t>
            </a:r>
            <a:r>
              <a:rPr lang="ko-KR" altLang="en-US" sz="24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ko-KR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이는 이 문제를 어떻게 해결할 수 있을까요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  </a:t>
            </a:r>
            <a:endParaRPr lang="ko-KR" altLang="en-US" sz="1400" b="1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53" name="그룹 52"/>
          <p:cNvGrpSpPr>
            <a:grpSpLocks noChangeAspect="1"/>
          </p:cNvGrpSpPr>
          <p:nvPr/>
        </p:nvGrpSpPr>
        <p:grpSpPr>
          <a:xfrm>
            <a:off x="1563942" y="2825706"/>
            <a:ext cx="819964" cy="806490"/>
            <a:chOff x="3399855" y="3415092"/>
            <a:chExt cx="1171377" cy="1152128"/>
          </a:xfrm>
        </p:grpSpPr>
        <p:sp>
          <p:nvSpPr>
            <p:cNvPr id="54" name="타원 53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민국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6" name="그룹 55"/>
          <p:cNvGrpSpPr>
            <a:grpSpLocks noChangeAspect="1"/>
          </p:cNvGrpSpPr>
          <p:nvPr/>
        </p:nvGrpSpPr>
        <p:grpSpPr>
          <a:xfrm>
            <a:off x="999982" y="1444298"/>
            <a:ext cx="819965" cy="806490"/>
            <a:chOff x="1024096" y="2564904"/>
            <a:chExt cx="1171378" cy="1152128"/>
          </a:xfrm>
        </p:grpSpPr>
        <p:sp>
          <p:nvSpPr>
            <p:cNvPr id="57" name="타원 5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tx2"/>
                  </a:solidFill>
                </a:rPr>
                <a:t>소을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9" name="제목 1"/>
          <p:cNvSpPr txBox="1">
            <a:spLocks/>
          </p:cNvSpPr>
          <p:nvPr/>
        </p:nvSpPr>
        <p:spPr>
          <a:xfrm>
            <a:off x="588555" y="1259632"/>
            <a:ext cx="62794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학년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60" name="제목 1"/>
          <p:cNvSpPr txBox="1">
            <a:spLocks/>
          </p:cNvSpPr>
          <p:nvPr/>
        </p:nvSpPr>
        <p:spPr>
          <a:xfrm>
            <a:off x="2206538" y="3124504"/>
            <a:ext cx="45209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키 큰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때문에 칠판이 보이지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않아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짜증이 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61" name="제목 1"/>
          <p:cNvSpPr txBox="1">
            <a:spLocks/>
          </p:cNvSpPr>
          <p:nvPr/>
        </p:nvSpPr>
        <p:spPr>
          <a:xfrm>
            <a:off x="1795180" y="1718107"/>
            <a:ext cx="49105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시력이 매우 좋지 않은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안경을 써도 잘 보이지가 않아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키가 크지만 교실 앞자리에 앉습니다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62" name="제목 1"/>
          <p:cNvSpPr txBox="1">
            <a:spLocks/>
          </p:cNvSpPr>
          <p:nvPr/>
        </p:nvSpPr>
        <p:spPr>
          <a:xfrm>
            <a:off x="588555" y="2483768"/>
            <a:ext cx="301355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뒤에 앉은</a:t>
            </a:r>
          </a:p>
        </p:txBody>
      </p:sp>
    </p:spTree>
    <p:extLst>
      <p:ext uri="{BB962C8B-B14F-4D97-AF65-F5344CB8AC3E}">
        <p14:creationId xmlns:p14="http://schemas.microsoft.com/office/powerpoint/2010/main" val="349644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486919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5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?…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78139" y="5076056"/>
            <a:ext cx="4790156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27435" y="4484525"/>
            <a:ext cx="4777260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어떤 일을 통해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소을이의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마음을 이해할 수 있었나요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 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6324709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6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678139" y="7068357"/>
            <a:ext cx="4790156" cy="1536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527434" y="6520942"/>
            <a:ext cx="4940859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되어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소을이에게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미안한 마음을 전하는 편지를 써 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D:\0사용자(삭제금지)\daum\PotPlayer\Capture\[졸업작품 마감] 21119038 이경은.mov_20151229_064625.9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3" r="21494"/>
          <a:stretch/>
        </p:blipFill>
        <p:spPr bwMode="auto">
          <a:xfrm>
            <a:off x="2087881" y="7199746"/>
            <a:ext cx="1123378" cy="126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3395713" y="7087172"/>
            <a:ext cx="84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err="1" smtClean="0">
                <a:solidFill>
                  <a:srgbClr val="144698"/>
                </a:solidFill>
              </a:rPr>
              <a:t>소을아</a:t>
            </a:r>
            <a:r>
              <a:rPr lang="en-US" altLang="ko-KR" sz="1200" b="1" dirty="0">
                <a:solidFill>
                  <a:srgbClr val="144698"/>
                </a:solidFill>
              </a:rPr>
              <a:t>,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3438641" y="7379104"/>
            <a:ext cx="226622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3438641" y="7595370"/>
            <a:ext cx="226622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3438641" y="8027902"/>
            <a:ext cx="226622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3438641" y="7811636"/>
            <a:ext cx="226622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3438641" y="8244168"/>
            <a:ext cx="2266223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859483" y="8240781"/>
            <a:ext cx="845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rgbClr val="144698"/>
                </a:solidFill>
              </a:rPr>
              <a:t>민국이가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11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622522" y="3707904"/>
            <a:ext cx="569472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 smtClean="0">
                <a:solidFill>
                  <a:schemeClr val="accent1"/>
                </a:solidFill>
                <a:latin typeface="+mn-ea"/>
              </a:rPr>
              <a:t>이와</a:t>
            </a:r>
            <a:r>
              <a:rPr lang="ko-KR" altLang="en-US" sz="24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ko-KR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이는 이 문제를 어떻게 해결할 수 있을까요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  </a:t>
            </a:r>
            <a:endParaRPr lang="ko-KR" altLang="en-US" sz="1400" b="1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62" name="그룹 61"/>
          <p:cNvGrpSpPr>
            <a:grpSpLocks noChangeAspect="1"/>
          </p:cNvGrpSpPr>
          <p:nvPr/>
        </p:nvGrpSpPr>
        <p:grpSpPr>
          <a:xfrm>
            <a:off x="1563942" y="2825706"/>
            <a:ext cx="819964" cy="806490"/>
            <a:chOff x="3399855" y="3415092"/>
            <a:chExt cx="1171377" cy="1152128"/>
          </a:xfrm>
        </p:grpSpPr>
        <p:sp>
          <p:nvSpPr>
            <p:cNvPr id="63" name="타원 62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민국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5" name="그룹 64"/>
          <p:cNvGrpSpPr>
            <a:grpSpLocks noChangeAspect="1"/>
          </p:cNvGrpSpPr>
          <p:nvPr/>
        </p:nvGrpSpPr>
        <p:grpSpPr>
          <a:xfrm>
            <a:off x="999982" y="1444298"/>
            <a:ext cx="819965" cy="806490"/>
            <a:chOff x="1024096" y="2564904"/>
            <a:chExt cx="1171378" cy="1152128"/>
          </a:xfrm>
        </p:grpSpPr>
        <p:sp>
          <p:nvSpPr>
            <p:cNvPr id="66" name="타원 65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tx2"/>
                  </a:solidFill>
                </a:rPr>
                <a:t>소을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8" name="제목 1"/>
          <p:cNvSpPr txBox="1">
            <a:spLocks/>
          </p:cNvSpPr>
          <p:nvPr/>
        </p:nvSpPr>
        <p:spPr>
          <a:xfrm>
            <a:off x="588555" y="1259632"/>
            <a:ext cx="62794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학년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69" name="제목 1"/>
          <p:cNvSpPr txBox="1">
            <a:spLocks/>
          </p:cNvSpPr>
          <p:nvPr/>
        </p:nvSpPr>
        <p:spPr>
          <a:xfrm>
            <a:off x="2206538" y="3124504"/>
            <a:ext cx="45209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키 큰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때문에 칠판이 보이지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않아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짜증이 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70" name="제목 1"/>
          <p:cNvSpPr txBox="1">
            <a:spLocks/>
          </p:cNvSpPr>
          <p:nvPr/>
        </p:nvSpPr>
        <p:spPr>
          <a:xfrm>
            <a:off x="1795180" y="1718107"/>
            <a:ext cx="49105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시력이 매우 좋지 않은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안경을 써도 잘 보이지가 않아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키가 크지만 교실 앞자리에 앉습니다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71" name="제목 1"/>
          <p:cNvSpPr txBox="1">
            <a:spLocks/>
          </p:cNvSpPr>
          <p:nvPr/>
        </p:nvSpPr>
        <p:spPr>
          <a:xfrm>
            <a:off x="588555" y="2483768"/>
            <a:ext cx="301355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뒤에 앉은</a:t>
            </a:r>
          </a:p>
        </p:txBody>
      </p:sp>
    </p:spTree>
    <p:extLst>
      <p:ext uri="{BB962C8B-B14F-4D97-AF65-F5344CB8AC3E}">
        <p14:creationId xmlns:p14="http://schemas.microsoft.com/office/powerpoint/2010/main" val="24523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그룹 16"/>
          <p:cNvGrpSpPr>
            <a:grpSpLocks noChangeAspect="1"/>
          </p:cNvGrpSpPr>
          <p:nvPr/>
        </p:nvGrpSpPr>
        <p:grpSpPr>
          <a:xfrm>
            <a:off x="509924" y="1222385"/>
            <a:ext cx="806490" cy="806490"/>
            <a:chOff x="1194811" y="1482756"/>
            <a:chExt cx="1152128" cy="1152128"/>
          </a:xfrm>
        </p:grpSpPr>
        <p:sp>
          <p:nvSpPr>
            <p:cNvPr id="18" name="타원 1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401972" y="1280368"/>
            <a:ext cx="6491524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시력이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매우 좋지 않은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이는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안경을 써도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글자나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그림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잘 안보입니다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소을이가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되어 아래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사진의 글자와 그림을 적어보세요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또 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소을이의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불편함을 느꼈다면 그 느낌을 옆 친구와 이야기해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23" name="그룹 22"/>
          <p:cNvGrpSpPr>
            <a:grpSpLocks noChangeAspect="1"/>
          </p:cNvGrpSpPr>
          <p:nvPr/>
        </p:nvGrpSpPr>
        <p:grpSpPr>
          <a:xfrm>
            <a:off x="476672" y="4917638"/>
            <a:ext cx="806490" cy="806490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368720" y="4951551"/>
            <a:ext cx="477726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내가 </a:t>
            </a:r>
            <a:r>
              <a:rPr lang="ko-KR" altLang="en-U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이라면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잘 안 보인다고 짜증을 내는 민국이에게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어떻게 말하면 좋을까요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2915834" y="2566398"/>
            <a:ext cx="720042" cy="945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/>
          <p:cNvSpPr/>
          <p:nvPr/>
        </p:nvSpPr>
        <p:spPr>
          <a:xfrm>
            <a:off x="5258936" y="2566398"/>
            <a:ext cx="720042" cy="945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/>
          <p:cNvSpPr/>
          <p:nvPr/>
        </p:nvSpPr>
        <p:spPr>
          <a:xfrm>
            <a:off x="2925282" y="3668741"/>
            <a:ext cx="720042" cy="945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5258936" y="3668741"/>
            <a:ext cx="720042" cy="945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Picture 2" descr="D:\0사용자(삭제금지)\daum\PotPlayer\Capture\[졸업작품 마감] 21119038 이경은.mov_20151229_065417.1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9" r="1176"/>
          <a:stretch/>
        </p:blipFill>
        <p:spPr bwMode="auto">
          <a:xfrm>
            <a:off x="1374919" y="6305264"/>
            <a:ext cx="1527980" cy="20111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모서리가 둥근 사각형 설명선 53"/>
          <p:cNvSpPr/>
          <p:nvPr/>
        </p:nvSpPr>
        <p:spPr>
          <a:xfrm>
            <a:off x="3105612" y="5683800"/>
            <a:ext cx="3249881" cy="2078127"/>
          </a:xfrm>
          <a:prstGeom prst="wedgeRoundRectCallout">
            <a:avLst>
              <a:gd name="adj1" fmla="val -35324"/>
              <a:gd name="adj2" fmla="val 62881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12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/>
          <a:stretch/>
        </p:blipFill>
        <p:spPr>
          <a:xfrm>
            <a:off x="1326644" y="2555776"/>
            <a:ext cx="1475361" cy="95567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7" r="6989"/>
          <a:stretch/>
        </p:blipFill>
        <p:spPr>
          <a:xfrm>
            <a:off x="3721434" y="2570097"/>
            <a:ext cx="1441385" cy="947039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3" t="12293" r="14682" b="11390"/>
          <a:stretch/>
        </p:blipFill>
        <p:spPr>
          <a:xfrm>
            <a:off x="1326644" y="3670675"/>
            <a:ext cx="1475361" cy="973333"/>
          </a:xfrm>
          <a:prstGeom prst="rect">
            <a:avLst/>
          </a:prstGeom>
        </p:spPr>
      </p:pic>
      <p:pic>
        <p:nvPicPr>
          <p:cNvPr id="30" name="Picture 5" descr="E:\졸업작품\교육용교재\이미지\ㄹㄹㄹ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33" y="3668228"/>
            <a:ext cx="1414729" cy="9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7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직사각형 83"/>
          <p:cNvSpPr/>
          <p:nvPr/>
        </p:nvSpPr>
        <p:spPr>
          <a:xfrm>
            <a:off x="1549695" y="5794246"/>
            <a:ext cx="3644775" cy="492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99" name="직사각형 98"/>
          <p:cNvSpPr/>
          <p:nvPr/>
        </p:nvSpPr>
        <p:spPr>
          <a:xfrm>
            <a:off x="1549695" y="6391579"/>
            <a:ext cx="3644775" cy="492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00" name="직사각형 99"/>
          <p:cNvSpPr/>
          <p:nvPr/>
        </p:nvSpPr>
        <p:spPr>
          <a:xfrm>
            <a:off x="1549695" y="6988912"/>
            <a:ext cx="3644775" cy="492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01" name="직사각형 100"/>
          <p:cNvSpPr/>
          <p:nvPr/>
        </p:nvSpPr>
        <p:spPr>
          <a:xfrm>
            <a:off x="1549695" y="7586245"/>
            <a:ext cx="3644775" cy="492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02" name="직사각형 101"/>
          <p:cNvSpPr/>
          <p:nvPr/>
        </p:nvSpPr>
        <p:spPr>
          <a:xfrm>
            <a:off x="1549695" y="8183578"/>
            <a:ext cx="3644775" cy="492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그룹 16"/>
          <p:cNvGrpSpPr>
            <a:grpSpLocks noChangeAspect="1"/>
          </p:cNvGrpSpPr>
          <p:nvPr/>
        </p:nvGrpSpPr>
        <p:grpSpPr>
          <a:xfrm>
            <a:off x="509924" y="1222385"/>
            <a:ext cx="806490" cy="806490"/>
            <a:chOff x="1194811" y="1482756"/>
            <a:chExt cx="1152128" cy="1152128"/>
          </a:xfrm>
        </p:grpSpPr>
        <p:sp>
          <p:nvSpPr>
            <p:cNvPr id="18" name="타원 1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401972" y="1358351"/>
            <a:ext cx="5195380" cy="7386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이처럼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시력이 매우 좋지 않은 우리 반 친구를 위해 학급에서 할 수 있는 일은 무엇일까요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내가 할 수 있는 일을 찾아 색칠해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23" name="그룹 22"/>
          <p:cNvGrpSpPr>
            <a:grpSpLocks noChangeAspect="1"/>
          </p:cNvGrpSpPr>
          <p:nvPr/>
        </p:nvGrpSpPr>
        <p:grpSpPr>
          <a:xfrm>
            <a:off x="476672" y="4815416"/>
            <a:ext cx="806490" cy="806490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368720" y="4947281"/>
            <a:ext cx="4777260" cy="7029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이처럼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시력이 매우 좋지 않은 친구가 교실에서 이동할 때에 도울 수 있는 방법을 생각해보고 알맞은 것에 ○표 해봅시다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2050" name="Picture 2" descr="E:\졸업작품\교육용교재\이미지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51" y="2132739"/>
            <a:ext cx="4503022" cy="279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1684583" y="5807314"/>
            <a:ext cx="361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교실 </a:t>
            </a:r>
            <a:r>
              <a:rPr lang="ko-KR" altLang="en-US" sz="1200" b="1" dirty="0">
                <a:solidFill>
                  <a:srgbClr val="144698"/>
                </a:solidFill>
              </a:rPr>
              <a:t>안을 걷는데 방해되는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물건이나</a:t>
            </a:r>
            <a:r>
              <a:rPr lang="en-US" altLang="ko-KR" sz="1200" b="1" dirty="0">
                <a:solidFill>
                  <a:srgbClr val="144698"/>
                </a:solidFill>
              </a:rPr>
              <a:t>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위험한 물건이 없도록 정돈한다</a:t>
            </a:r>
            <a:r>
              <a:rPr lang="en-US" altLang="ko-KR" sz="1200" b="1" dirty="0" smtClean="0">
                <a:solidFill>
                  <a:srgbClr val="144698"/>
                </a:solidFill>
              </a:rPr>
              <a:t>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294111" y="5828629"/>
            <a:ext cx="1434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144698"/>
                </a:solidFill>
              </a:rPr>
              <a:t>예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/ 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아니오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84583" y="6425769"/>
            <a:ext cx="361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 startAt="2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어느 </a:t>
            </a:r>
            <a:r>
              <a:rPr lang="ko-KR" altLang="en-US" sz="1200" b="1" dirty="0">
                <a:solidFill>
                  <a:srgbClr val="144698"/>
                </a:solidFill>
              </a:rPr>
              <a:t>정도는 볼 수 있으므로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말로</a:t>
            </a:r>
            <a:r>
              <a:rPr lang="en-US" altLang="ko-KR" sz="1200" b="1" dirty="0">
                <a:solidFill>
                  <a:srgbClr val="144698"/>
                </a:solidFill>
              </a:rPr>
              <a:t>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안내하지는 </a:t>
            </a:r>
            <a:r>
              <a:rPr lang="ko-KR" altLang="en-US" sz="1200" b="1" dirty="0">
                <a:solidFill>
                  <a:srgbClr val="144698"/>
                </a:solidFill>
              </a:rPr>
              <a:t>않는다</a:t>
            </a:r>
            <a:r>
              <a:rPr lang="en-US" altLang="ko-KR" sz="1200" b="1" dirty="0">
                <a:solidFill>
                  <a:srgbClr val="144698"/>
                </a:solidFill>
              </a:rPr>
              <a:t>.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702562" y="6988912"/>
            <a:ext cx="3375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 startAt="3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친구가 </a:t>
            </a:r>
            <a:r>
              <a:rPr lang="ko-KR" altLang="en-US" sz="1200" b="1" dirty="0">
                <a:solidFill>
                  <a:srgbClr val="144698"/>
                </a:solidFill>
              </a:rPr>
              <a:t>부딪히지 않도록 쉬는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시간에</a:t>
            </a:r>
            <a:r>
              <a:rPr lang="en-US" altLang="ko-KR" sz="1200" b="1" dirty="0">
                <a:solidFill>
                  <a:srgbClr val="144698"/>
                </a:solidFill>
              </a:rPr>
              <a:t>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책상 </a:t>
            </a:r>
            <a:r>
              <a:rPr lang="ko-KR" altLang="en-US" sz="1200" b="1" dirty="0">
                <a:solidFill>
                  <a:srgbClr val="144698"/>
                </a:solidFill>
              </a:rPr>
              <a:t>안쪽으로 의자를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밀어 넣어 </a:t>
            </a:r>
            <a:r>
              <a:rPr lang="ko-KR" altLang="en-US" sz="1200" b="1" dirty="0">
                <a:solidFill>
                  <a:srgbClr val="144698"/>
                </a:solidFill>
              </a:rPr>
              <a:t>둔다</a:t>
            </a:r>
            <a:r>
              <a:rPr lang="en-US" altLang="ko-KR" sz="1200" b="1" dirty="0">
                <a:solidFill>
                  <a:srgbClr val="144698"/>
                </a:solidFill>
              </a:rPr>
              <a:t>.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84584" y="7607514"/>
            <a:ext cx="339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 startAt="4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친구가 </a:t>
            </a:r>
            <a:r>
              <a:rPr lang="ko-KR" altLang="en-US" sz="1200" b="1" dirty="0">
                <a:solidFill>
                  <a:srgbClr val="144698"/>
                </a:solidFill>
              </a:rPr>
              <a:t>걷는데 위험할 수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있으니 학교에서</a:t>
            </a:r>
            <a:r>
              <a:rPr lang="en-US" altLang="ko-KR" sz="1200" b="1" dirty="0">
                <a:solidFill>
                  <a:srgbClr val="144698"/>
                </a:solidFill>
              </a:rPr>
              <a:t>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생활하는 </a:t>
            </a:r>
            <a:r>
              <a:rPr lang="ko-KR" altLang="en-US" sz="1200" b="1" dirty="0">
                <a:solidFill>
                  <a:srgbClr val="144698"/>
                </a:solidFill>
              </a:rPr>
              <a:t>동안 항상 손을 잡아준다</a:t>
            </a:r>
            <a:r>
              <a:rPr lang="en-US" altLang="ko-KR" sz="1200" b="1" dirty="0">
                <a:solidFill>
                  <a:srgbClr val="144698"/>
                </a:solidFill>
              </a:rPr>
              <a:t>.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84584" y="8183578"/>
            <a:ext cx="339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arenR" startAt="5"/>
            </a:pPr>
            <a:r>
              <a:rPr lang="ko-KR" altLang="en-US" sz="1200" b="1" dirty="0" smtClean="0">
                <a:solidFill>
                  <a:srgbClr val="144698"/>
                </a:solidFill>
              </a:rPr>
              <a:t>밟고 </a:t>
            </a:r>
            <a:r>
              <a:rPr lang="ko-KR" altLang="en-US" sz="1200" b="1" dirty="0">
                <a:solidFill>
                  <a:srgbClr val="144698"/>
                </a:solidFill>
              </a:rPr>
              <a:t>미끄러지거나 넘어질 수 </a:t>
            </a:r>
            <a:r>
              <a:rPr lang="ko-KR" altLang="en-US" sz="1200" b="1" dirty="0" smtClean="0">
                <a:solidFill>
                  <a:srgbClr val="144698"/>
                </a:solidFill>
              </a:rPr>
              <a:t>있는 종이나 </a:t>
            </a:r>
            <a:r>
              <a:rPr lang="ko-KR" altLang="en-US" sz="1200" b="1" dirty="0">
                <a:solidFill>
                  <a:srgbClr val="144698"/>
                </a:solidFill>
              </a:rPr>
              <a:t>물건들을 치운다</a:t>
            </a:r>
            <a:r>
              <a:rPr lang="en-US" altLang="ko-KR" sz="1200" b="1" dirty="0">
                <a:solidFill>
                  <a:srgbClr val="144698"/>
                </a:solidFill>
              </a:rPr>
              <a:t>.</a:t>
            </a:r>
            <a:endParaRPr lang="en-US" altLang="ko-KR" sz="1200" b="1" dirty="0" smtClean="0">
              <a:solidFill>
                <a:srgbClr val="144698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294111" y="6446677"/>
            <a:ext cx="1434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144698"/>
                </a:solidFill>
              </a:rPr>
              <a:t>예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/ 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아니오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294111" y="7064725"/>
            <a:ext cx="1434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144698"/>
                </a:solidFill>
              </a:rPr>
              <a:t>예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/ 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아니오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294111" y="7682773"/>
            <a:ext cx="1420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144698"/>
                </a:solidFill>
              </a:rPr>
              <a:t>예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/ 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아니오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294111" y="8300822"/>
            <a:ext cx="1420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144698"/>
                </a:solidFill>
              </a:rPr>
              <a:t>예 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/  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아니오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568355" y="1353543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5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447835" y="1577190"/>
            <a:ext cx="5098146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내가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민국이라면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소을이를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어떻게 도와 줄 수 있을까요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자신만의 좋은 방법을 생각해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9" y="8721398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직사각형 45"/>
          <p:cNvSpPr/>
          <p:nvPr/>
        </p:nvSpPr>
        <p:spPr>
          <a:xfrm>
            <a:off x="1542835" y="2339752"/>
            <a:ext cx="4809311" cy="237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2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15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그룹 43"/>
          <p:cNvGrpSpPr>
            <a:grpSpLocks noChangeAspect="1"/>
          </p:cNvGrpSpPr>
          <p:nvPr/>
        </p:nvGrpSpPr>
        <p:grpSpPr>
          <a:xfrm>
            <a:off x="633214" y="5182826"/>
            <a:ext cx="806490" cy="806490"/>
            <a:chOff x="1194811" y="1482756"/>
            <a:chExt cx="1152128" cy="1152128"/>
          </a:xfrm>
        </p:grpSpPr>
        <p:sp>
          <p:nvSpPr>
            <p:cNvPr id="45" name="타원 4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제목 1"/>
          <p:cNvSpPr txBox="1">
            <a:spLocks/>
          </p:cNvSpPr>
          <p:nvPr/>
        </p:nvSpPr>
        <p:spPr>
          <a:xfrm>
            <a:off x="1439704" y="5364089"/>
            <a:ext cx="5151376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왜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소을이에게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화를 내게 되었나요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1545982" y="5926473"/>
            <a:ext cx="4809311" cy="2605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622522" y="3923929"/>
            <a:ext cx="5694728" cy="9694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 smtClean="0">
                <a:solidFill>
                  <a:schemeClr val="accent1"/>
                </a:solidFill>
                <a:latin typeface="+mn-ea"/>
              </a:rPr>
              <a:t>이와</a:t>
            </a:r>
            <a:r>
              <a:rPr lang="ko-KR" altLang="en-US" sz="24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ko-KR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이를 비롯한 반 친구들이  </a:t>
            </a:r>
            <a:endParaRPr lang="en-US" altLang="ko-KR" sz="1400" b="1" dirty="0" smtClean="0">
              <a:solidFill>
                <a:schemeClr val="accent1"/>
              </a:solidFill>
              <a:latin typeface="+mn-ea"/>
            </a:endParaRPr>
          </a:p>
          <a:p>
            <a:pPr marL="1080000"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교실에서 어떻게 함께 공부할 수 있을지 생각해 봅시다</a:t>
            </a:r>
            <a:r>
              <a:rPr lang="en-US" altLang="ko-KR" sz="1400" b="1" dirty="0" smtClean="0">
                <a:solidFill>
                  <a:schemeClr val="accent1"/>
                </a:solidFill>
                <a:latin typeface="+mn-ea"/>
              </a:rPr>
              <a:t>. </a:t>
            </a:r>
            <a:endParaRPr lang="ko-KR" altLang="en-US" sz="1400" b="1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23" name="그룹 22"/>
          <p:cNvGrpSpPr>
            <a:grpSpLocks noChangeAspect="1"/>
          </p:cNvGrpSpPr>
          <p:nvPr/>
        </p:nvGrpSpPr>
        <p:grpSpPr>
          <a:xfrm>
            <a:off x="1563942" y="3041731"/>
            <a:ext cx="819964" cy="806490"/>
            <a:chOff x="3399855" y="3415092"/>
            <a:chExt cx="1171377" cy="1152128"/>
          </a:xfrm>
        </p:grpSpPr>
        <p:sp>
          <p:nvSpPr>
            <p:cNvPr id="24" name="타원 23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민국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그룹 25"/>
          <p:cNvGrpSpPr>
            <a:grpSpLocks noChangeAspect="1"/>
          </p:cNvGrpSpPr>
          <p:nvPr/>
        </p:nvGrpSpPr>
        <p:grpSpPr>
          <a:xfrm>
            <a:off x="999982" y="1516307"/>
            <a:ext cx="819965" cy="806490"/>
            <a:chOff x="1024096" y="2564904"/>
            <a:chExt cx="1171378" cy="1152128"/>
          </a:xfrm>
        </p:grpSpPr>
        <p:sp>
          <p:nvSpPr>
            <p:cNvPr id="28" name="타원 27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tx2"/>
                  </a:solidFill>
                </a:rPr>
                <a:t>소을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588555" y="1331641"/>
            <a:ext cx="62794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학년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2206538" y="3340529"/>
            <a:ext cx="452099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키가 큰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때문에 불편해지자 불만을 제기하고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marL="108000" algn="l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소을이를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퉁명스럽게 대합니다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1795180" y="2065336"/>
            <a:ext cx="49105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안경을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쓰고 있지만 시력이 매우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좋지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않아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교실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맨 앞자리에 앉게 되었습니다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588555" y="2699793"/>
            <a:ext cx="301355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뒤에 앉은</a:t>
            </a:r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1640675" y="1790112"/>
            <a:ext cx="4910563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저시력장애를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가지고 있습니다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75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16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633214" y="1438409"/>
            <a:ext cx="806490" cy="806490"/>
            <a:chOff x="1194811" y="1482756"/>
            <a:chExt cx="1152128" cy="1152128"/>
          </a:xfrm>
        </p:grpSpPr>
        <p:sp>
          <p:nvSpPr>
            <p:cNvPr id="17" name="타원 1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1532453" y="1619672"/>
            <a:ext cx="5151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선생님께서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친구들과 똑같이 안경을 쓰고 있는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소을이를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앞자리에 앉게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하신 이유는 무엇인가요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545982" y="2411760"/>
            <a:ext cx="4809311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/>
          <p:cNvGrpSpPr>
            <a:grpSpLocks noChangeAspect="1"/>
          </p:cNvGrpSpPr>
          <p:nvPr/>
        </p:nvGrpSpPr>
        <p:grpSpPr>
          <a:xfrm>
            <a:off x="633214" y="4903838"/>
            <a:ext cx="806490" cy="806490"/>
            <a:chOff x="1194811" y="1482756"/>
            <a:chExt cx="1152128" cy="1152128"/>
          </a:xfrm>
        </p:grpSpPr>
        <p:sp>
          <p:nvSpPr>
            <p:cNvPr id="25" name="타원 2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439704" y="5085101"/>
            <a:ext cx="5151376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어떤 계기를 통해 </a:t>
            </a:r>
            <a:r>
              <a:rPr lang="ko-KR" altLang="en-U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이의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마음을 이해할 수 있었나요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556792" y="5868144"/>
            <a:ext cx="4809311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9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3489272" y="2183619"/>
            <a:ext cx="2964064" cy="150491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3489271" y="2211202"/>
            <a:ext cx="2964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lnSpc>
                <a:spcPct val="150000"/>
              </a:lnSpc>
            </a:pP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ㄱ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) 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시력의 이상이나 </a:t>
            </a: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시기능의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 문제로 인해 일상적인 생활에 어려움을 보임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. </a:t>
            </a:r>
            <a:br>
              <a:rPr lang="en-US" altLang="ko-KR" sz="1200" b="1" dirty="0">
                <a:solidFill>
                  <a:srgbClr val="144698"/>
                </a:solidFill>
                <a:latin typeface="+mn-ea"/>
              </a:rPr>
            </a:b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잔존 시력을 활용하여 문자를 확대하거나 광학적인 기구를 사용하여 학습함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.</a:t>
            </a:r>
            <a:endParaRPr lang="ko-KR" altLang="en-US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3489272" y="3903389"/>
            <a:ext cx="2964064" cy="9532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28" name="TextBox 27"/>
          <p:cNvSpPr txBox="1"/>
          <p:nvPr/>
        </p:nvSpPr>
        <p:spPr>
          <a:xfrm>
            <a:off x="3489272" y="3933341"/>
            <a:ext cx="2964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lnSpc>
                <a:spcPct val="150000"/>
              </a:lnSpc>
            </a:pPr>
            <a:r>
              <a:rPr lang="ko-KR" altLang="en-US" sz="1200" b="1" dirty="0" err="1">
                <a:solidFill>
                  <a:srgbClr val="144698"/>
                </a:solidFill>
                <a:latin typeface="+mn-ea"/>
              </a:rPr>
              <a:t>ㄴ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) 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시력이 없는 상태로 시력을 사용하지 않고 청각과 촉각 등 다른 감각으로 학습함</a:t>
            </a: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. </a:t>
            </a:r>
            <a:endParaRPr lang="ko-KR" altLang="en-US" sz="12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?…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17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633214" y="1331640"/>
            <a:ext cx="806490" cy="806490"/>
            <a:chOff x="1194811" y="1482756"/>
            <a:chExt cx="1152128" cy="1152128"/>
          </a:xfrm>
        </p:grpSpPr>
        <p:sp>
          <p:nvSpPr>
            <p:cNvPr id="17" name="타원 1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제목 1"/>
          <p:cNvSpPr txBox="1">
            <a:spLocks/>
          </p:cNvSpPr>
          <p:nvPr/>
        </p:nvSpPr>
        <p:spPr>
          <a:xfrm>
            <a:off x="1545982" y="1411719"/>
            <a:ext cx="5151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시각장애는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크게 두 가지로 구분됩니다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각 설명에 알맞게 연결하여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  <a:endParaRPr lang="ko-KR" altLang="en-US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24" name="그룹 23"/>
          <p:cNvGrpSpPr>
            <a:grpSpLocks noChangeAspect="1"/>
          </p:cNvGrpSpPr>
          <p:nvPr/>
        </p:nvGrpSpPr>
        <p:grpSpPr>
          <a:xfrm>
            <a:off x="633214" y="4932040"/>
            <a:ext cx="806490" cy="806490"/>
            <a:chOff x="1194811" y="1482756"/>
            <a:chExt cx="1152128" cy="1152128"/>
          </a:xfrm>
        </p:grpSpPr>
        <p:sp>
          <p:nvSpPr>
            <p:cNvPr id="25" name="타원 2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7" name="제목 1"/>
          <p:cNvSpPr txBox="1">
            <a:spLocks/>
          </p:cNvSpPr>
          <p:nvPr/>
        </p:nvSpPr>
        <p:spPr>
          <a:xfrm>
            <a:off x="1439704" y="5113303"/>
            <a:ext cx="5151376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저시력을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가지고 있는 친구들은 학교에서 어떤 어려움을 겪을 까요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저시력을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가진 친구들이 겪을 수 있는 어려움을 생각해봅시다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38451" y="2695950"/>
            <a:ext cx="1053686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</a:rPr>
              <a:t>맹</a:t>
            </a:r>
            <a:endParaRPr lang="ko-KR" alt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38451" y="4235700"/>
            <a:ext cx="1053686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200" b="1" dirty="0" err="1" smtClean="0">
                <a:solidFill>
                  <a:srgbClr val="144698"/>
                </a:solidFill>
                <a:latin typeface="+mn-ea"/>
              </a:rPr>
              <a:t>저시력</a:t>
            </a:r>
            <a:endParaRPr lang="ko-KR" altLang="en-US" sz="1200" dirty="0"/>
          </a:p>
        </p:txBody>
      </p:sp>
      <p:sp>
        <p:nvSpPr>
          <p:cNvPr id="31" name="타원 30"/>
          <p:cNvSpPr/>
          <p:nvPr/>
        </p:nvSpPr>
        <p:spPr>
          <a:xfrm>
            <a:off x="3281554" y="2853904"/>
            <a:ext cx="99591" cy="995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2" name="타원 31"/>
          <p:cNvSpPr/>
          <p:nvPr/>
        </p:nvSpPr>
        <p:spPr>
          <a:xfrm>
            <a:off x="3281554" y="4393654"/>
            <a:ext cx="99591" cy="995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3" name="타원 32"/>
          <p:cNvSpPr/>
          <p:nvPr/>
        </p:nvSpPr>
        <p:spPr>
          <a:xfrm>
            <a:off x="2392547" y="2848534"/>
            <a:ext cx="99591" cy="995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5" name="타원 34"/>
          <p:cNvSpPr/>
          <p:nvPr/>
        </p:nvSpPr>
        <p:spPr>
          <a:xfrm>
            <a:off x="2392547" y="4388284"/>
            <a:ext cx="99591" cy="995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36" name="직사각형 35"/>
          <p:cNvSpPr/>
          <p:nvPr/>
        </p:nvSpPr>
        <p:spPr>
          <a:xfrm>
            <a:off x="1574068" y="6149691"/>
            <a:ext cx="4650804" cy="510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제목 1"/>
          <p:cNvSpPr txBox="1">
            <a:spLocks/>
          </p:cNvSpPr>
          <p:nvPr/>
        </p:nvSpPr>
        <p:spPr>
          <a:xfrm>
            <a:off x="1510322" y="581607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  <a:ea typeface="+mn-ea"/>
              </a:rPr>
              <a:t>교실 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수업시간에</a:t>
            </a:r>
            <a:endParaRPr lang="en-US" altLang="ko-KR" sz="1200" b="1" dirty="0" smtClean="0">
              <a:solidFill>
                <a:srgbClr val="144698"/>
              </a:solidFill>
              <a:latin typeface="+mn-ea"/>
              <a:ea typeface="+mn-ea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1512411" y="6675042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  <a:ea typeface="+mn-ea"/>
              </a:rPr>
              <a:t>체육 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수업시간에</a:t>
            </a:r>
            <a:endParaRPr lang="en-US" altLang="ko-KR" sz="1200" b="1" dirty="0" smtClean="0">
              <a:solidFill>
                <a:srgbClr val="144698"/>
              </a:solidFill>
              <a:latin typeface="+mn-ea"/>
              <a:ea typeface="+mn-ea"/>
            </a:endParaRPr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512411" y="7519200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  <a:ea typeface="+mn-ea"/>
              </a:rPr>
              <a:t>학교 </a:t>
            </a:r>
            <a:r>
              <a:rPr lang="ko-KR" altLang="en-US" sz="1200" b="1" dirty="0" err="1">
                <a:solidFill>
                  <a:srgbClr val="144698"/>
                </a:solidFill>
                <a:latin typeface="+mn-ea"/>
                <a:ea typeface="+mn-ea"/>
              </a:rPr>
              <a:t>등하교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 시간에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1574068" y="7008659"/>
            <a:ext cx="4650804" cy="510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574068" y="7877883"/>
            <a:ext cx="4650804" cy="5105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7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404664" y="1619672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257416" y="1872362"/>
            <a:ext cx="5151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</a:rPr>
              <a:t>저시력</a:t>
            </a:r>
            <a:r>
              <a:rPr lang="ko-KR" altLang="en-US" sz="1200" b="1" dirty="0">
                <a:solidFill>
                  <a:schemeClr val="tx2"/>
                </a:solidFill>
              </a:rPr>
              <a:t> 친구와 교실에서 함께 공부할 수 있는 방법을 생각해보고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적절한 </a:t>
            </a:r>
            <a:r>
              <a:rPr lang="ko-KR" altLang="en-US" sz="1200" b="1" dirty="0">
                <a:solidFill>
                  <a:schemeClr val="tx2"/>
                </a:solidFill>
              </a:rPr>
              <a:t>지원 방법을 찾아 ○표 해봅시다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25568" y="3151585"/>
            <a:ext cx="5748033" cy="2304256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869213" y="3066217"/>
            <a:ext cx="4746233" cy="2339102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4000"/>
              </a:lnSpc>
            </a:pP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(1)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칠판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선생님과 가까운 자리에 앉는다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(2)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조명이 가장 밝은 자리에 앉는다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(3)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조명이 적절한 곳에 앉는다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(4)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햇빛이 직접 들어오는 자리에 앉는다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marL="252000" indent="-252000" algn="l">
              <a:lnSpc>
                <a:spcPct val="170000"/>
              </a:lnSpc>
            </a:pP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(5)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창문 가까이에 앉도록 하고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눈부심이 없도록 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/>
            </a:r>
            <a:br>
              <a:rPr lang="en-US" altLang="ko-KR" sz="1100" b="1" dirty="0">
                <a:solidFill>
                  <a:srgbClr val="144698"/>
                </a:solidFill>
                <a:latin typeface="+mn-ea"/>
              </a:rPr>
            </a:b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블라인드나 얇은 커튼을 쳐준다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algn="l">
              <a:lnSpc>
                <a:spcPct val="204000"/>
              </a:lnSpc>
            </a:pP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(6)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필요하면 </a:t>
            </a:r>
            <a:r>
              <a:rPr lang="ko-KR" altLang="en-US" sz="1100" b="1" dirty="0" err="1">
                <a:solidFill>
                  <a:srgbClr val="144698"/>
                </a:solidFill>
                <a:latin typeface="+mn-ea"/>
              </a:rPr>
              <a:t>저시력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 친구만 부분 조명을 이용할 수 있도록 한다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 </a:t>
            </a:r>
          </a:p>
        </p:txBody>
      </p:sp>
      <p:cxnSp>
        <p:nvCxnSpPr>
          <p:cNvPr id="35" name="직선 연결선 34"/>
          <p:cNvCxnSpPr/>
          <p:nvPr/>
        </p:nvCxnSpPr>
        <p:spPr>
          <a:xfrm>
            <a:off x="825569" y="3497093"/>
            <a:ext cx="5744353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819240" y="3829126"/>
            <a:ext cx="5744353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819240" y="4161159"/>
            <a:ext cx="5754362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825569" y="4493193"/>
            <a:ext cx="5738024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825569" y="5095801"/>
            <a:ext cx="5748033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>
            <a:off x="6022890" y="3151585"/>
            <a:ext cx="0" cy="230425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제목 1"/>
          <p:cNvSpPr txBox="1">
            <a:spLocks/>
          </p:cNvSpPr>
          <p:nvPr/>
        </p:nvSpPr>
        <p:spPr>
          <a:xfrm>
            <a:off x="692696" y="2680049"/>
            <a:ext cx="5400600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>
                <a:solidFill>
                  <a:srgbClr val="144698"/>
                </a:solidFill>
                <a:latin typeface="+mn-ea"/>
                <a:ea typeface="+mn-ea"/>
              </a:rPr>
              <a:t>1) 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  <a:ea typeface="+mn-ea"/>
              </a:rPr>
              <a:t>교실 수업시간에</a:t>
            </a:r>
            <a:endParaRPr lang="en-US" altLang="ko-KR" sz="1200" b="1" dirty="0" smtClean="0">
              <a:solidFill>
                <a:srgbClr val="144698"/>
              </a:solidFill>
              <a:latin typeface="+mn-ea"/>
              <a:ea typeface="+mn-ea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754494" y="6057744"/>
            <a:ext cx="5819108" cy="237684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1" name="제목 1"/>
          <p:cNvSpPr txBox="1">
            <a:spLocks/>
          </p:cNvSpPr>
          <p:nvPr/>
        </p:nvSpPr>
        <p:spPr>
          <a:xfrm>
            <a:off x="823911" y="5972377"/>
            <a:ext cx="5540265" cy="2462213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200000"/>
              </a:lnSpc>
              <a:buAutoNum type="arabicParenBoth"/>
            </a:pP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점자나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확대자료를 제공한다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marL="228600" indent="-228600" algn="l">
              <a:lnSpc>
                <a:spcPct val="200000"/>
              </a:lnSpc>
              <a:buAutoNum type="arabicParenBoth"/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글자 크기를 최대로 크게 출력한 인쇄물을 제공한다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marL="228600" indent="-228600" algn="l">
              <a:lnSpc>
                <a:spcPct val="200000"/>
              </a:lnSpc>
              <a:buAutoNum type="arabicParenBoth"/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인쇄물의 글자 굵기를 진하게 한다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marL="228600" indent="-228600" algn="l">
              <a:lnSpc>
                <a:spcPct val="200000"/>
              </a:lnSpc>
              <a:buAutoNum type="arabicParenBoth"/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그림을 잘 볼 수 있도록 주위의 색과 대비되게 그림 자료를 색칠해준다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marL="228600" indent="-228600" algn="l">
              <a:lnSpc>
                <a:spcPct val="200000"/>
              </a:lnSpc>
              <a:buAutoNum type="arabicParenBoth"/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필요한 경우 칠판 내용을 말해준다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marL="228600" indent="-228600" algn="l">
              <a:lnSpc>
                <a:spcPct val="200000"/>
              </a:lnSpc>
              <a:buAutoNum type="arabicParenBoth"/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점자 타자기나 기타 학습도구들을 놓을 수 있는 넓은 </a:t>
            </a: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책상을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 </a:t>
            </a:r>
            <a:r>
              <a:rPr lang="ko-KR" altLang="en-US" sz="1100" b="1" dirty="0" smtClean="0">
                <a:solidFill>
                  <a:srgbClr val="144698"/>
                </a:solidFill>
                <a:latin typeface="+mn-ea"/>
              </a:rPr>
              <a:t>사용하도록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한다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algn="l">
              <a:lnSpc>
                <a:spcPct val="200000"/>
              </a:lnSpc>
            </a:pP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(7)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독서대나 각도 조절 가능한 책상을 사용하도록 한다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</p:txBody>
      </p:sp>
      <p:cxnSp>
        <p:nvCxnSpPr>
          <p:cNvPr id="72" name="직선 연결선 71"/>
          <p:cNvCxnSpPr/>
          <p:nvPr/>
        </p:nvCxnSpPr>
        <p:spPr>
          <a:xfrm>
            <a:off x="754494" y="6403253"/>
            <a:ext cx="5809099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754494" y="6737396"/>
            <a:ext cx="5815428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>
            <a:off x="754494" y="7071539"/>
            <a:ext cx="5815428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753075" y="7405682"/>
            <a:ext cx="5828022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>
            <a:off x="753075" y="8073969"/>
            <a:ext cx="5828022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6021288" y="6057745"/>
            <a:ext cx="0" cy="2376845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제목 1"/>
          <p:cNvSpPr txBox="1">
            <a:spLocks/>
          </p:cNvSpPr>
          <p:nvPr/>
        </p:nvSpPr>
        <p:spPr>
          <a:xfrm>
            <a:off x="692696" y="5652120"/>
            <a:ext cx="5400600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2) 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학습자료 및 책상 제공하기</a:t>
            </a:r>
            <a:endParaRPr lang="en-US" altLang="ko-KR" sz="1200" b="1" dirty="0">
              <a:solidFill>
                <a:srgbClr val="144698"/>
              </a:solidFill>
              <a:latin typeface="+mn-ea"/>
            </a:endParaRPr>
          </a:p>
        </p:txBody>
      </p:sp>
      <p:cxnSp>
        <p:nvCxnSpPr>
          <p:cNvPr id="80" name="직선 연결선 79"/>
          <p:cNvCxnSpPr/>
          <p:nvPr/>
        </p:nvCxnSpPr>
        <p:spPr>
          <a:xfrm>
            <a:off x="753075" y="7739825"/>
            <a:ext cx="5828022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18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21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332656" y="1238311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185408" y="1419574"/>
            <a:ext cx="5151376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</a:rPr>
              <a:t>저시력</a:t>
            </a:r>
            <a:r>
              <a:rPr lang="ko-KR" altLang="en-US" sz="1200" b="1" dirty="0">
                <a:solidFill>
                  <a:schemeClr val="tx2"/>
                </a:solidFill>
              </a:rPr>
              <a:t> 친구와 교실에서 함께 공부할 수 있는 방법을 생각해보고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</a:rPr>
              <a:t>적절한 지원 방법을 찾아 ○표 해봅시다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550513" y="2478086"/>
            <a:ext cx="5819108" cy="201622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1" name="제목 1"/>
          <p:cNvSpPr txBox="1">
            <a:spLocks/>
          </p:cNvSpPr>
          <p:nvPr/>
        </p:nvSpPr>
        <p:spPr>
          <a:xfrm>
            <a:off x="513142" y="2392717"/>
            <a:ext cx="5540265" cy="2076594"/>
          </a:xfrm>
          <a:prstGeom prst="rect">
            <a:avLst/>
          </a:prstGeom>
          <a:ln>
            <a:noFill/>
            <a:prstDash val="solid"/>
          </a:ln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lnSpc>
                <a:spcPct val="204000"/>
              </a:lnSpc>
              <a:buAutoNum type="arabicParenBoth"/>
            </a:pP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(</a:t>
            </a:r>
            <a:r>
              <a:rPr lang="en-US" altLang="ko-KR" sz="1100" b="1" dirty="0" smtClean="0">
                <a:solidFill>
                  <a:srgbClr val="144698"/>
                </a:solidFill>
                <a:latin typeface="+mn-ea"/>
              </a:rPr>
              <a:t>1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교실 안에서 이동하는데 방해되는 물건이나 위험한 물건이 없도록 정돈한다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marL="228600" indent="-228600" algn="l">
              <a:lnSpc>
                <a:spcPct val="200000"/>
              </a:lnSpc>
              <a:buAutoNum type="arabicParenBoth"/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교실 환경에 빨리 적응할 수 있도록 교실을 많이 돌아볼 수 있는 기회를 준다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marL="228600" indent="-228600" algn="l">
              <a:lnSpc>
                <a:spcPct val="200000"/>
              </a:lnSpc>
              <a:buAutoNum type="arabicParenBoth"/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어느 정도는 볼 수 있으므로 말로 안내해주지는 않는다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marL="228600" indent="-228600" algn="l">
              <a:lnSpc>
                <a:spcPct val="200000"/>
              </a:lnSpc>
              <a:buAutoNum type="arabicParenBoth"/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친구가 부딪히지 않도록 쉬는 시간에 책상 안쪽으로 의자를 밀어 넣어 둔다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marL="228600" indent="-228600" algn="l">
              <a:lnSpc>
                <a:spcPct val="200000"/>
              </a:lnSpc>
              <a:buAutoNum type="arabicParenBoth"/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출입문은 완전히 닫아두거나 열어 놓아 다치지 않도록 한다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  <a:p>
            <a:pPr marL="228600" indent="-228600" algn="l">
              <a:lnSpc>
                <a:spcPct val="200000"/>
              </a:lnSpc>
              <a:buAutoNum type="arabicParenBoth"/>
            </a:pP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친구가 걷는데 위험할 수 있으므로 학교에서 생활하는 동안 항상 손을 잡아준다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.</a:t>
            </a:r>
          </a:p>
        </p:txBody>
      </p:sp>
      <p:cxnSp>
        <p:nvCxnSpPr>
          <p:cNvPr id="72" name="직선 연결선 71"/>
          <p:cNvCxnSpPr/>
          <p:nvPr/>
        </p:nvCxnSpPr>
        <p:spPr>
          <a:xfrm>
            <a:off x="550513" y="2823594"/>
            <a:ext cx="5809099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550513" y="3157737"/>
            <a:ext cx="5815428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73"/>
          <p:cNvCxnSpPr/>
          <p:nvPr/>
        </p:nvCxnSpPr>
        <p:spPr>
          <a:xfrm>
            <a:off x="550513" y="3491880"/>
            <a:ext cx="5815428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연결선 74"/>
          <p:cNvCxnSpPr/>
          <p:nvPr/>
        </p:nvCxnSpPr>
        <p:spPr>
          <a:xfrm>
            <a:off x="549094" y="3826023"/>
            <a:ext cx="5810518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/>
          <p:cNvCxnSpPr/>
          <p:nvPr/>
        </p:nvCxnSpPr>
        <p:spPr>
          <a:xfrm>
            <a:off x="5879561" y="2483768"/>
            <a:ext cx="0" cy="2016224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제목 1"/>
          <p:cNvSpPr txBox="1">
            <a:spLocks/>
          </p:cNvSpPr>
          <p:nvPr/>
        </p:nvSpPr>
        <p:spPr>
          <a:xfrm>
            <a:off x="464797" y="2072461"/>
            <a:ext cx="5400600" cy="33361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>
                <a:solidFill>
                  <a:srgbClr val="144698"/>
                </a:solidFill>
                <a:latin typeface="+mn-ea"/>
              </a:rPr>
              <a:t>3) </a:t>
            </a:r>
            <a:r>
              <a:rPr lang="ko-KR" altLang="en-US" sz="1200" b="1" dirty="0">
                <a:solidFill>
                  <a:srgbClr val="144698"/>
                </a:solidFill>
                <a:latin typeface="+mn-ea"/>
              </a:rPr>
              <a:t>이동하기</a:t>
            </a:r>
            <a:endParaRPr lang="en-US" altLang="ko-KR" sz="1200" b="1" dirty="0">
              <a:solidFill>
                <a:srgbClr val="144698"/>
              </a:solidFill>
              <a:latin typeface="+mn-ea"/>
            </a:endParaRPr>
          </a:p>
        </p:txBody>
      </p:sp>
      <p:cxnSp>
        <p:nvCxnSpPr>
          <p:cNvPr id="80" name="직선 연결선 79"/>
          <p:cNvCxnSpPr/>
          <p:nvPr/>
        </p:nvCxnSpPr>
        <p:spPr>
          <a:xfrm>
            <a:off x="549094" y="4160166"/>
            <a:ext cx="5810518" cy="0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360120" y="4629606"/>
            <a:ext cx="806490" cy="806490"/>
            <a:chOff x="1194811" y="1482756"/>
            <a:chExt cx="1152128" cy="1152128"/>
          </a:xfrm>
        </p:grpSpPr>
        <p:sp>
          <p:nvSpPr>
            <p:cNvPr id="29" name="타원 28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제목 1"/>
          <p:cNvSpPr txBox="1">
            <a:spLocks/>
          </p:cNvSpPr>
          <p:nvPr/>
        </p:nvSpPr>
        <p:spPr>
          <a:xfrm>
            <a:off x="1212872" y="4810869"/>
            <a:ext cx="5151376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</a:rPr>
              <a:t>다음은 </a:t>
            </a:r>
            <a:r>
              <a:rPr lang="ko-KR" altLang="en-US" sz="1200" b="1" dirty="0" err="1">
                <a:solidFill>
                  <a:schemeClr val="tx2"/>
                </a:solidFill>
              </a:rPr>
              <a:t>저시력</a:t>
            </a:r>
            <a:r>
              <a:rPr lang="ko-KR" altLang="en-US" sz="1200" b="1" dirty="0">
                <a:solidFill>
                  <a:schemeClr val="tx2"/>
                </a:solidFill>
              </a:rPr>
              <a:t> 친구의 일상생활에 도움을 주는 보조공학기기입니다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</a:rPr>
              <a:t>보조공학기기의 </a:t>
            </a:r>
            <a:r>
              <a:rPr lang="ko-KR" altLang="en-US" sz="1200" b="1" dirty="0">
                <a:solidFill>
                  <a:schemeClr val="tx2"/>
                </a:solidFill>
              </a:rPr>
              <a:t>이름과 알맞은 사용법을 찾아 연결하여 봅시다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878010" y="7164739"/>
            <a:ext cx="2481599" cy="15608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6" name="직사각형 35"/>
          <p:cNvSpPr/>
          <p:nvPr/>
        </p:nvSpPr>
        <p:spPr>
          <a:xfrm>
            <a:off x="3878011" y="6388690"/>
            <a:ext cx="2481599" cy="62812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37" name="직사각형 36"/>
          <p:cNvSpPr/>
          <p:nvPr/>
        </p:nvSpPr>
        <p:spPr>
          <a:xfrm>
            <a:off x="3878013" y="5387022"/>
            <a:ext cx="2481599" cy="86368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pic>
        <p:nvPicPr>
          <p:cNvPr id="38" name="Picture 2" descr="E:\졸업작품\교육용교재\이미지\ㅁㅇㄻㅇㄴㄹ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65" y="8021530"/>
            <a:ext cx="1108363" cy="56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졸업작품\교육용교재\이미지\ㄴ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5" y="5585626"/>
            <a:ext cx="1108363" cy="78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E:\졸업작품\교육용교재\이미지\ㄹ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38" y="6451584"/>
            <a:ext cx="1105490" cy="6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E:\졸업작품\교육용교재\이미지\ㅁㄹ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85" y="7379528"/>
            <a:ext cx="1105490" cy="64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제목 1"/>
          <p:cNvSpPr txBox="1">
            <a:spLocks/>
          </p:cNvSpPr>
          <p:nvPr/>
        </p:nvSpPr>
        <p:spPr>
          <a:xfrm>
            <a:off x="1989694" y="5556362"/>
            <a:ext cx="79123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  <a:ea typeface="+mn-ea"/>
              </a:rPr>
              <a:t>확대경</a:t>
            </a:r>
            <a:endParaRPr lang="en-US" altLang="ko-KR" sz="1200" b="1" dirty="0" smtClean="0">
              <a:solidFill>
                <a:srgbClr val="144698"/>
              </a:solidFill>
              <a:latin typeface="+mn-ea"/>
              <a:ea typeface="+mn-ea"/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1988840" y="6601677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rgbClr val="144698"/>
                </a:solidFill>
                <a:latin typeface="+mn-ea"/>
                <a:ea typeface="+mn-ea"/>
              </a:rPr>
              <a:t>망원경</a:t>
            </a:r>
            <a:endParaRPr lang="en-US" altLang="ko-KR" sz="1200" b="1" dirty="0" smtClean="0">
              <a:solidFill>
                <a:srgbClr val="144698"/>
              </a:solidFill>
              <a:latin typeface="+mn-ea"/>
              <a:ea typeface="+mn-ea"/>
            </a:endParaRPr>
          </a:p>
        </p:txBody>
      </p:sp>
      <p:sp>
        <p:nvSpPr>
          <p:cNvPr id="48" name="제목 1"/>
          <p:cNvSpPr txBox="1">
            <a:spLocks/>
          </p:cNvSpPr>
          <p:nvPr/>
        </p:nvSpPr>
        <p:spPr>
          <a:xfrm>
            <a:off x="1876558" y="7815063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200" b="1" dirty="0" smtClean="0">
                <a:solidFill>
                  <a:srgbClr val="144698"/>
                </a:solidFill>
                <a:latin typeface="+mn-ea"/>
                <a:ea typeface="+mn-ea"/>
              </a:rPr>
              <a:t>독서</a:t>
            </a:r>
            <a:endParaRPr lang="en-US" altLang="ko-KR" sz="1200" b="1" dirty="0">
              <a:solidFill>
                <a:srgbClr val="144698"/>
              </a:solidFill>
              <a:latin typeface="+mn-ea"/>
              <a:ea typeface="+mn-ea"/>
            </a:endParaRPr>
          </a:p>
          <a:p>
            <a:r>
              <a:rPr lang="ko-KR" altLang="en-US" sz="1200" b="1" dirty="0" smtClean="0">
                <a:solidFill>
                  <a:srgbClr val="144698"/>
                </a:solidFill>
                <a:latin typeface="+mn-ea"/>
                <a:ea typeface="+mn-ea"/>
              </a:rPr>
              <a:t>확대기</a:t>
            </a:r>
            <a:endParaRPr lang="en-US" altLang="ko-KR" sz="1200" b="1" dirty="0" smtClean="0">
              <a:solidFill>
                <a:srgbClr val="144698"/>
              </a:solidFill>
              <a:latin typeface="+mn-ea"/>
              <a:ea typeface="+mn-ea"/>
            </a:endParaRP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3907576" y="5364088"/>
            <a:ext cx="2452033" cy="82137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8000" indent="-288000" algn="l">
              <a:lnSpc>
                <a:spcPct val="150000"/>
              </a:lnSpc>
            </a:pPr>
            <a:r>
              <a:rPr lang="ko-KR" altLang="en-US" sz="1100" b="1" dirty="0" err="1">
                <a:solidFill>
                  <a:srgbClr val="144698"/>
                </a:solidFill>
                <a:latin typeface="+mn-ea"/>
              </a:rPr>
              <a:t>ㄱ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) 60cm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이상의 먼 거리에서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이루어지는 칠판 보기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길거리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간판 읽기에 적용할 수 있는 기구</a:t>
            </a:r>
            <a:endParaRPr lang="en-US" altLang="ko-KR" sz="1100" b="1" dirty="0">
              <a:solidFill>
                <a:srgbClr val="144698"/>
              </a:solidFill>
              <a:latin typeface="+mn-ea"/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3907576" y="6388690"/>
            <a:ext cx="2329736" cy="6001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8000" indent="-288000" algn="l">
              <a:lnSpc>
                <a:spcPct val="150000"/>
              </a:lnSpc>
            </a:pPr>
            <a:r>
              <a:rPr lang="ko-KR" altLang="en-US" sz="1100" b="1" dirty="0" err="1">
                <a:solidFill>
                  <a:srgbClr val="144698"/>
                </a:solidFill>
                <a:latin typeface="+mn-ea"/>
              </a:rPr>
              <a:t>ㄴ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)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글자 가까이에 대고 글자를 확대하여 볼 수 있는 기구</a:t>
            </a:r>
            <a:endParaRPr lang="en-US" altLang="ko-KR" sz="1100" b="1" dirty="0">
              <a:solidFill>
                <a:srgbClr val="144698"/>
              </a:solidFill>
              <a:latin typeface="+mn-ea"/>
            </a:endParaRPr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3907576" y="7145182"/>
            <a:ext cx="2452033" cy="161582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8000" indent="-288000" algn="l">
              <a:lnSpc>
                <a:spcPct val="150000"/>
              </a:lnSpc>
            </a:pPr>
            <a:r>
              <a:rPr lang="ko-KR" altLang="en-US" sz="1100" b="1" dirty="0" err="1">
                <a:solidFill>
                  <a:srgbClr val="144698"/>
                </a:solidFill>
                <a:latin typeface="+mn-ea"/>
              </a:rPr>
              <a:t>ㄷ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)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다양한 배율로 확대가 가능하고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비디오카메라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조명장치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모니터 등으로 구성되어 있고</a:t>
            </a:r>
            <a:r>
              <a:rPr lang="en-US" altLang="ko-KR" sz="1100" b="1" dirty="0">
                <a:solidFill>
                  <a:srgbClr val="144698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rgbClr val="144698"/>
                </a:solidFill>
                <a:latin typeface="+mn-ea"/>
              </a:rPr>
              <a:t>화면의 색상을 조정해 개인별로 가장 적합한 읽기 환경을 만들 수 있는 기구</a:t>
            </a:r>
            <a:endParaRPr lang="en-US" altLang="ko-KR" sz="1100" b="1" dirty="0">
              <a:solidFill>
                <a:srgbClr val="144698"/>
              </a:solidFill>
              <a:latin typeface="+mn-ea"/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2740654" y="574216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3" name="타원 52"/>
          <p:cNvSpPr/>
          <p:nvPr/>
        </p:nvSpPr>
        <p:spPr>
          <a:xfrm>
            <a:off x="2740654" y="68263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4" name="타원 53"/>
          <p:cNvSpPr/>
          <p:nvPr/>
        </p:nvSpPr>
        <p:spPr>
          <a:xfrm>
            <a:off x="2740654" y="796820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5" name="타원 54"/>
          <p:cNvSpPr/>
          <p:nvPr/>
        </p:nvSpPr>
        <p:spPr>
          <a:xfrm>
            <a:off x="3681329" y="572412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6" name="타원 55"/>
          <p:cNvSpPr/>
          <p:nvPr/>
        </p:nvSpPr>
        <p:spPr>
          <a:xfrm>
            <a:off x="3681329" y="6808339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7" name="타원 56"/>
          <p:cNvSpPr/>
          <p:nvPr/>
        </p:nvSpPr>
        <p:spPr>
          <a:xfrm>
            <a:off x="3681329" y="798886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58" name="TextBox 57"/>
          <p:cNvSpPr txBox="1"/>
          <p:nvPr/>
        </p:nvSpPr>
        <p:spPr>
          <a:xfrm>
            <a:off x="6170488" y="8721397"/>
            <a:ext cx="41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19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0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졸업작품\똑같은거아닌가_도록용자료\스틸이미지\똑같은거아닌가_스틸이미지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93" y="3418022"/>
            <a:ext cx="4123149" cy="23192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 txBox="1">
            <a:spLocks/>
          </p:cNvSpPr>
          <p:nvPr/>
        </p:nvSpPr>
        <p:spPr>
          <a:xfrm>
            <a:off x="1965551" y="1565578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92696"/>
            <a:ext cx="1305272" cy="13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1946301" y="1827188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069123" y="5794671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2000" b="1" dirty="0">
                <a:solidFill>
                  <a:srgbClr val="144698"/>
                </a:solidFill>
              </a:rPr>
              <a:t>?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>
            <a:grpSpLocks noChangeAspect="1"/>
          </p:cNvGrpSpPr>
          <p:nvPr/>
        </p:nvGrpSpPr>
        <p:grpSpPr>
          <a:xfrm>
            <a:off x="620688" y="1246454"/>
            <a:ext cx="806490" cy="806490"/>
            <a:chOff x="1194811" y="1482756"/>
            <a:chExt cx="1152128" cy="1152128"/>
          </a:xfrm>
        </p:grpSpPr>
        <p:sp>
          <p:nvSpPr>
            <p:cNvPr id="43" name="타원 4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20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5" name="제목 1"/>
          <p:cNvSpPr txBox="1">
            <a:spLocks/>
          </p:cNvSpPr>
          <p:nvPr/>
        </p:nvSpPr>
        <p:spPr>
          <a:xfrm>
            <a:off x="1427178" y="1427717"/>
            <a:ext cx="5151376" cy="61061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우리 주변에서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저시력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장애인을 위해 지원되는 편의시설을 찾아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발표해봅시다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1427178" y="2267744"/>
            <a:ext cx="4809311" cy="2304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9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21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98974" y="1753522"/>
            <a:ext cx="5242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키가 큰 </a:t>
            </a:r>
            <a:r>
              <a:rPr lang="ko-KR" altLang="en-US" sz="1200" b="1" dirty="0" err="1">
                <a:solidFill>
                  <a:schemeClr val="tx2"/>
                </a:solidFill>
              </a:rPr>
              <a:t>소을이가</a:t>
            </a:r>
            <a:r>
              <a:rPr lang="ko-KR" altLang="en-US" sz="1200" b="1" dirty="0">
                <a:solidFill>
                  <a:schemeClr val="tx2"/>
                </a:solidFill>
              </a:rPr>
              <a:t> 앞에 앉아 칠판 글자가 잘 안보여서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안경을 써도 시력이 매우 좋지 않아 칠판 글자나 사물이 잘 안보여서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시력이 매우 좋지 않아 늘 불편할 </a:t>
            </a:r>
            <a:r>
              <a:rPr lang="ko-KR" altLang="en-US" sz="1200" b="1" dirty="0" err="1">
                <a:solidFill>
                  <a:schemeClr val="tx2"/>
                </a:solidFill>
              </a:rPr>
              <a:t>소을이에게</a:t>
            </a:r>
            <a:r>
              <a:rPr lang="ko-KR" altLang="en-US" sz="1200" b="1" dirty="0">
                <a:solidFill>
                  <a:schemeClr val="tx2"/>
                </a:solidFill>
              </a:rPr>
              <a:t> 짜증을 내어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미안한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 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</a:rPr>
              <a:t>마음이 들었다</a:t>
            </a:r>
            <a:r>
              <a:rPr lang="en-US" altLang="ko-KR" sz="1200" b="1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확대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읽고 싶은 책 마음껏 읽기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높은 뜀틀 멋지게 넘기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예쁜 </a:t>
            </a:r>
            <a:r>
              <a:rPr lang="ko-KR" altLang="en-US" sz="1200" b="1" dirty="0">
                <a:solidFill>
                  <a:schemeClr val="tx2"/>
                </a:solidFill>
              </a:rPr>
              <a:t>오솔길 신나게 걷기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542346" y="1753522"/>
            <a:ext cx="893621" cy="2031325"/>
            <a:chOff x="1868267" y="2990621"/>
            <a:chExt cx="893621" cy="203132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1"/>
              <a:ext cx="857213" cy="2031325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560551" y="4319963"/>
            <a:ext cx="857213" cy="1071713"/>
            <a:chOff x="1904675" y="2990622"/>
            <a:chExt cx="857213" cy="107171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2"/>
              <a:ext cx="857213" cy="1071713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498974" y="4301208"/>
            <a:ext cx="4876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아이들이 왜 그런 색으로 칠했는지 발표하는 시간을 갖는다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시력이 매우 좋지 않은 친구를 위해 내가 할 수 있는 일을 찾아 색칠하면 집 모양이 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22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8974" y="1753522"/>
            <a:ext cx="5059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키가 큰 </a:t>
            </a:r>
            <a:r>
              <a:rPr lang="ko-KR" altLang="en-US" sz="1200" b="1" dirty="0" err="1">
                <a:solidFill>
                  <a:schemeClr val="tx2"/>
                </a:solidFill>
              </a:rPr>
              <a:t>소을이가</a:t>
            </a:r>
            <a:r>
              <a:rPr lang="ko-KR" altLang="en-US" sz="1200" b="1" dirty="0">
                <a:solidFill>
                  <a:schemeClr val="tx2"/>
                </a:solidFill>
              </a:rPr>
              <a:t> 앞에 앉아 칠판 글자가 잘 안보여서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안경을 써도 시력이 매우 좋지 않아 칠판 글자나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사물이            </a:t>
            </a:r>
            <a:r>
              <a:rPr lang="ko-KR" altLang="en-US" sz="1200" b="1" dirty="0">
                <a:solidFill>
                  <a:schemeClr val="tx2"/>
                </a:solidFill>
              </a:rPr>
              <a:t>잘 안보여서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확대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읽고 싶은 책 마음껏 읽기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높은 뜀틀 멋지게 넘기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예쁜 </a:t>
            </a:r>
            <a:r>
              <a:rPr lang="ko-KR" altLang="en-US" sz="1200" b="1" dirty="0">
                <a:solidFill>
                  <a:schemeClr val="tx2"/>
                </a:solidFill>
              </a:rPr>
              <a:t>오솔길 신나게 걷기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뜀틀을 넘다 안경이 깨져 맨 앞 책상에 앉았으나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칠판 </a:t>
            </a:r>
            <a:r>
              <a:rPr lang="ko-KR" altLang="en-US" sz="1200" b="1" dirty="0">
                <a:solidFill>
                  <a:schemeClr val="tx2"/>
                </a:solidFill>
              </a:rPr>
              <a:t>글자를 보기</a:t>
            </a:r>
            <a:r>
              <a:rPr lang="en-US" altLang="ko-KR" sz="1200" b="1" dirty="0">
                <a:solidFill>
                  <a:schemeClr val="tx2"/>
                </a:solidFill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</a:rPr>
              <a:t>어려웠던 일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자유롭게 미안한 마음을 전하는 편지를 써보도록 한다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542346" y="1753522"/>
            <a:ext cx="893621" cy="2547686"/>
            <a:chOff x="1868267" y="2990621"/>
            <a:chExt cx="893621" cy="254768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857213" cy="254768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60551" y="4467908"/>
            <a:ext cx="857213" cy="2012570"/>
            <a:chOff x="1904675" y="2990622"/>
            <a:chExt cx="857213" cy="201257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4" name="직사각형 23"/>
            <p:cNvSpPr/>
            <p:nvPr/>
          </p:nvSpPr>
          <p:spPr>
            <a:xfrm>
              <a:off x="1904675" y="2990622"/>
              <a:ext cx="857213" cy="201257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98974" y="4449153"/>
            <a:ext cx="5059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1)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컵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2)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펜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3)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모자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4)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공책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소을이의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입장이 되어 친구들에게 이야기해봄으로써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소을이의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마음을 이해해보도록 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시력이 매우 좋지 않은 친구를 위해 내가 할 수 있는 일을 찾아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색칠하면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하트 모양이 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1)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예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2)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아니오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3)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예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4)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아니오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5)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예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자신의 생각을 자유롭게 발표해보도록 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7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79494" y="1688301"/>
            <a:ext cx="528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키가 큰 </a:t>
            </a:r>
            <a:r>
              <a:rPr lang="ko-KR" altLang="en-US" sz="1200" b="1" dirty="0" err="1">
                <a:solidFill>
                  <a:schemeClr val="tx2"/>
                </a:solidFill>
              </a:rPr>
              <a:t>소을이가</a:t>
            </a:r>
            <a:r>
              <a:rPr lang="ko-KR" altLang="en-US" sz="1200" b="1" dirty="0">
                <a:solidFill>
                  <a:schemeClr val="tx2"/>
                </a:solidFill>
              </a:rPr>
              <a:t> 앞에 앉아 칠판 글자가 잘 안보이게 되어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안경을 써도 시력이 매우 좋지 않아 칠판 글자나 사물이 잘 안보여서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뜀틀을 넘다가 자기 안경이 깨져서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</a:rPr>
            </a:br>
            <a:r>
              <a:rPr lang="ko-KR" altLang="en-US" sz="1200" b="1" dirty="0" smtClean="0">
                <a:solidFill>
                  <a:schemeClr val="tx2"/>
                </a:solidFill>
              </a:rPr>
              <a:t>맨 </a:t>
            </a:r>
            <a:r>
              <a:rPr lang="ko-KR" altLang="en-US" sz="1200" b="1" dirty="0">
                <a:solidFill>
                  <a:schemeClr val="tx2"/>
                </a:solidFill>
              </a:rPr>
              <a:t>앞 책상에 앉아도 칠판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글자를 보기 </a:t>
            </a:r>
            <a:r>
              <a:rPr lang="ko-KR" altLang="en-US" sz="1200" b="1" dirty="0">
                <a:solidFill>
                  <a:schemeClr val="tx2"/>
                </a:solidFill>
              </a:rPr>
              <a:t>어렵게 되면서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404664" y="1773379"/>
            <a:ext cx="893621" cy="1283074"/>
            <a:chOff x="1868267" y="2990621"/>
            <a:chExt cx="893621" cy="128307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1" name="직사각형 40"/>
            <p:cNvSpPr/>
            <p:nvPr/>
          </p:nvSpPr>
          <p:spPr>
            <a:xfrm>
              <a:off x="1904675" y="2990621"/>
              <a:ext cx="857213" cy="1283074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1050" y="3637965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8267" y="3016136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441072" y="3376896"/>
            <a:ext cx="857213" cy="5073520"/>
            <a:chOff x="1904675" y="2990622"/>
            <a:chExt cx="857213" cy="507352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0" name="직사각형 49"/>
            <p:cNvSpPr/>
            <p:nvPr/>
          </p:nvSpPr>
          <p:spPr>
            <a:xfrm>
              <a:off x="1904675" y="2990622"/>
              <a:ext cx="857213" cy="507352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51050" y="3668049"/>
              <a:ext cx="57594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2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909946" y="3046220"/>
              <a:ext cx="5404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3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9494" y="3376895"/>
            <a:ext cx="5478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1)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맹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),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2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)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저시력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-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ㄱ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글씨를 보거나 쓰기 어렵다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잘 보이지 않아 수업에 집중하기 어렵다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2)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선생님이나 친구를 따라 하기 어렵다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  <a:br>
              <a:rPr lang="en-US" altLang="ko-KR" sz="1200" b="1" dirty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넘어질까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봐 운동을 제대로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하기 어렵다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                                                                           3)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바닥에 위험한 물건이 있는지 파악하기 어려워 잘 넘어질 수 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</a:t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다른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사람들과 부딪히기 쉽다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계단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시작점과 끝점을 구분하기 어려워 계단에서 잘 넘어질 수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있다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등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1) (1)○,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(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2)×,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(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3)○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(4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)×,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(5)○,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(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6)○                                       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2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) (1)○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(2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)×,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(3)○,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(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4)○,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(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5)○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(6)○,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(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7)○                              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/>
            </a:r>
            <a:br>
              <a:rPr lang="en-US" altLang="ko-KR" sz="1200" b="1" dirty="0" smtClean="0">
                <a:solidFill>
                  <a:schemeClr val="tx2"/>
                </a:solidFill>
                <a:latin typeface="+mn-ea"/>
              </a:rPr>
            </a:b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3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) (1)○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(2)○,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(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3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)×,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(4)○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(5)○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,  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(6)×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1)-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ㄴ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),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2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)-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ㄱ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), 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3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)-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ㄷ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</a:p>
        </p:txBody>
      </p:sp>
      <p:pic>
        <p:nvPicPr>
          <p:cNvPr id="20" name="Picture 2" descr="E:\졸업작품\교육용교재\이미지\ㄱ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03" y="6516216"/>
            <a:ext cx="1341318" cy="11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E:\졸업작품\교육용교재\이미지\ㅓ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68" y="6528757"/>
            <a:ext cx="1593026" cy="112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E:\졸업작품\교육용교재\이미지\ㅗ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58" y="6516216"/>
            <a:ext cx="1707073" cy="11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제목 1"/>
          <p:cNvSpPr txBox="1">
            <a:spLocks/>
          </p:cNvSpPr>
          <p:nvPr/>
        </p:nvSpPr>
        <p:spPr>
          <a:xfrm>
            <a:off x="1740433" y="7654265"/>
            <a:ext cx="1429588" cy="6001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  <a:ea typeface="+mn-ea"/>
              </a:rPr>
              <a:t>음향신호기가 </a:t>
            </a:r>
            <a:endParaRPr lang="en-US" altLang="ko-KR" sz="11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  <a:latin typeface="+mn-ea"/>
                <a:ea typeface="+mn-ea"/>
              </a:rPr>
              <a:t>달린 신호등</a:t>
            </a:r>
            <a:endParaRPr lang="en-US" altLang="ko-KR" sz="11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3177352" y="7646432"/>
            <a:ext cx="1429588" cy="31354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점자블록</a:t>
            </a:r>
            <a:r>
              <a:rPr lang="en-US" altLang="ko-KR" sz="11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유도블록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4976793" y="7644371"/>
            <a:ext cx="1836583" cy="60016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은행 </a:t>
            </a: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자동화기기</a:t>
            </a:r>
            <a:endParaRPr lang="en-US" altLang="ko-KR" sz="11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100" b="1" dirty="0" err="1" smtClean="0">
                <a:solidFill>
                  <a:schemeClr val="tx2"/>
                </a:solidFill>
                <a:latin typeface="+mn-ea"/>
              </a:rPr>
              <a:t>저시력</a:t>
            </a:r>
            <a:r>
              <a:rPr lang="ko-KR" altLang="en-US" sz="1100" b="1" dirty="0" smtClean="0">
                <a:solidFill>
                  <a:schemeClr val="tx2"/>
                </a:solidFill>
                <a:latin typeface="+mn-ea"/>
              </a:rPr>
              <a:t> 고객용 확대 </a:t>
            </a:r>
            <a:r>
              <a:rPr lang="ko-KR" altLang="en-US" sz="1100" b="1" dirty="0">
                <a:solidFill>
                  <a:schemeClr val="tx2"/>
                </a:solidFill>
                <a:latin typeface="+mn-ea"/>
              </a:rPr>
              <a:t>화면</a:t>
            </a:r>
            <a:endParaRPr lang="en-US" altLang="ko-KR" sz="1100" b="1" dirty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12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144698"/>
                </a:solidFill>
              </a:rPr>
              <a:t>※ </a:t>
            </a:r>
            <a:r>
              <a:rPr lang="ko-KR" altLang="en-US" sz="1400" b="1" dirty="0">
                <a:solidFill>
                  <a:srgbClr val="144698"/>
                </a:solidFill>
              </a:rPr>
              <a:t>교사 </a:t>
            </a:r>
            <a:r>
              <a:rPr lang="en-US" altLang="ko-KR" sz="1400" b="1" dirty="0">
                <a:solidFill>
                  <a:srgbClr val="144698"/>
                </a:solidFill>
              </a:rPr>
              <a:t>tip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_&lt;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교실에서 </a:t>
            </a:r>
            <a:r>
              <a:rPr lang="ko-KR" altLang="en-US" sz="1400" b="1" dirty="0" err="1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저시력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학생의 학습 지원 방법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&gt;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9890" y="1619672"/>
            <a:ext cx="576976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200" b="1" dirty="0">
                <a:solidFill>
                  <a:schemeClr val="tx2"/>
                </a:solidFill>
              </a:rPr>
              <a:t>자리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배치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849" y="1969792"/>
            <a:ext cx="5633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책상을 출입문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교사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칠판과 가까운 곳에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배치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조명이 적절한 곳에 자리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배치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자연광을 사용할 수 있게 창문 가까이에 앉도록 하나 햇빛이 직접 들어오는 쪽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책상은 </a:t>
            </a:r>
            <a:r>
              <a:rPr lang="ko-KR" altLang="en-US" sz="1200" b="1" dirty="0">
                <a:solidFill>
                  <a:schemeClr val="tx2"/>
                </a:solidFill>
              </a:rPr>
              <a:t>피하고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눈부심이 없도록 블라인드나 얇은 커튼을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쳐주기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890" y="3419872"/>
            <a:ext cx="576976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200" b="1" dirty="0" smtClean="0">
                <a:solidFill>
                  <a:schemeClr val="tx2"/>
                </a:solidFill>
              </a:rPr>
              <a:t>조명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7849" y="3769992"/>
            <a:ext cx="5633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err="1">
                <a:solidFill>
                  <a:schemeClr val="tx2"/>
                </a:solidFill>
              </a:rPr>
              <a:t>저시력</a:t>
            </a:r>
            <a:r>
              <a:rPr lang="ko-KR" altLang="en-US" sz="1200" b="1" dirty="0">
                <a:solidFill>
                  <a:schemeClr val="tx2"/>
                </a:solidFill>
              </a:rPr>
              <a:t> 원인에 따른 적절한 전체 조명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제공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필요하면 부분 조명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제공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그림자가 지지 않도록 조명을 오른쪽 왼쪽 양편에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놓아주기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글을 쓸 때 손 그림자가 생기지 않도록 사용하는 손의 반대편에 조명 두기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890" y="5220072"/>
            <a:ext cx="576976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ko-KR" altLang="en-US" sz="1200" b="1" dirty="0" smtClean="0">
                <a:solidFill>
                  <a:schemeClr val="tx2"/>
                </a:solidFill>
              </a:rPr>
              <a:t>책상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7849" y="5570192"/>
            <a:ext cx="5633247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점자 타자기나 기타 학습도구들을 놓을 수 있는 넓은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책상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독서대나 각도 조절 가능한 책상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890" y="6372200"/>
            <a:ext cx="576976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ko-KR" altLang="en-US" sz="1200" b="1" dirty="0" smtClean="0">
                <a:solidFill>
                  <a:schemeClr val="tx2"/>
                </a:solidFill>
              </a:rPr>
              <a:t>칠판과 화이트보드 사용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7849" y="6722320"/>
            <a:ext cx="5633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광택이 나지 않고 반사를 적게 하는 칠판이나 화이트보드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사용하기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수업 전에 유인물이나 </a:t>
            </a:r>
            <a:r>
              <a:rPr lang="ko-KR" altLang="en-US" sz="1200" b="1" dirty="0" err="1">
                <a:solidFill>
                  <a:schemeClr val="tx2"/>
                </a:solidFill>
              </a:rPr>
              <a:t>점자물</a:t>
            </a:r>
            <a:r>
              <a:rPr lang="ko-KR" altLang="en-US" sz="1200" b="1" dirty="0">
                <a:solidFill>
                  <a:schemeClr val="tx2"/>
                </a:solidFill>
              </a:rPr>
              <a:t> 마련하여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제공하기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칠판에 써준 내용 말로 설명하기</a:t>
            </a:r>
          </a:p>
        </p:txBody>
      </p:sp>
    </p:spTree>
    <p:extLst>
      <p:ext uri="{BB962C8B-B14F-4D97-AF65-F5344CB8AC3E}">
        <p14:creationId xmlns:p14="http://schemas.microsoft.com/office/powerpoint/2010/main" val="17994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144698"/>
                </a:solidFill>
              </a:rPr>
              <a:t>※ </a:t>
            </a:r>
            <a:r>
              <a:rPr lang="ko-KR" altLang="en-US" sz="1400" b="1" dirty="0">
                <a:solidFill>
                  <a:srgbClr val="144698"/>
                </a:solidFill>
              </a:rPr>
              <a:t>교사 </a:t>
            </a:r>
            <a:r>
              <a:rPr lang="en-US" altLang="ko-KR" sz="1400" b="1" dirty="0">
                <a:solidFill>
                  <a:srgbClr val="144698"/>
                </a:solidFill>
              </a:rPr>
              <a:t>tip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_&lt;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교실에서 </a:t>
            </a:r>
            <a:r>
              <a:rPr lang="ko-KR" altLang="en-US" sz="1400" b="1" dirty="0" err="1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저시력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학생의 학습 지원 방법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&gt;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24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9890" y="1187624"/>
            <a:ext cx="576976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5"/>
            </a:pPr>
            <a:r>
              <a:rPr lang="ko-KR" altLang="en-US" sz="1200" b="1" dirty="0" smtClean="0">
                <a:solidFill>
                  <a:schemeClr val="tx2"/>
                </a:solidFill>
              </a:rPr>
              <a:t>학습자료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7849" y="1537744"/>
            <a:ext cx="5633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점자나 확대자료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제공하기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인쇄물의 글자 굵기 진하게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장식적인 글꼴은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피하기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흰 색 또는 담황색 종이와 </a:t>
            </a:r>
            <a:r>
              <a:rPr lang="ko-KR" altLang="en-US" sz="1200" b="1" dirty="0" err="1">
                <a:solidFill>
                  <a:schemeClr val="tx2"/>
                </a:solidFill>
              </a:rPr>
              <a:t>바탕면과</a:t>
            </a:r>
            <a:r>
              <a:rPr lang="ko-KR" altLang="en-US" sz="1200" b="1" dirty="0">
                <a:solidFill>
                  <a:schemeClr val="tx2"/>
                </a:solidFill>
              </a:rPr>
              <a:t> 글자가 대비되게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광택지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피하기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굵은 줄이 쳐진 종이와 사인펜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제공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그림의 색 대비되게 자료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칠해주기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도표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지도 등을 </a:t>
            </a:r>
            <a:r>
              <a:rPr lang="ko-KR" altLang="en-US" sz="1200" b="1" dirty="0" err="1">
                <a:solidFill>
                  <a:schemeClr val="tx2"/>
                </a:solidFill>
              </a:rPr>
              <a:t>확대본으로</a:t>
            </a:r>
            <a:r>
              <a:rPr lang="ko-KR" altLang="en-US" sz="1200" b="1" dirty="0">
                <a:solidFill>
                  <a:schemeClr val="tx2"/>
                </a:solidFill>
              </a:rPr>
              <a:t> 제공하거나 양각시킨 </a:t>
            </a:r>
            <a:r>
              <a:rPr lang="ko-KR" altLang="en-US" sz="1200" b="1" dirty="0" err="1">
                <a:solidFill>
                  <a:schemeClr val="tx2"/>
                </a:solidFill>
              </a:rPr>
              <a:t>촉각본으로</a:t>
            </a:r>
            <a:r>
              <a:rPr lang="ko-KR" altLang="en-US" sz="1200" b="1" dirty="0">
                <a:solidFill>
                  <a:schemeClr val="tx2"/>
                </a:solidFill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제공하기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그래픽 확대가 어려우면 그래픽의 내용만을 제공하여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주기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칠판 내용을 반복해서 말해주기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9890" y="3995936"/>
            <a:ext cx="576976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ko-KR" altLang="en-US" sz="1200" b="1" dirty="0" smtClean="0">
                <a:solidFill>
                  <a:schemeClr val="tx2"/>
                </a:solidFill>
              </a:rPr>
              <a:t>이동권 확보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7849" y="4346056"/>
            <a:ext cx="5633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교실 안 환경에 익숙해 질 때까지 탐색의 기회 많이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제공하기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교실 안에 보행에 방해되는 물건이나 위험한 물건 없도록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정돈하기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밟고 미끄러워 넘어질 수 있는 종이나 비닐</a:t>
            </a:r>
            <a:r>
              <a:rPr lang="en-US" altLang="ko-KR" sz="1200" b="1" dirty="0">
                <a:solidFill>
                  <a:schemeClr val="tx2"/>
                </a:solidFill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</a:rPr>
              <a:t>휴지 조각들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치우기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말로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안내해주기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책상 안쪽으로 의자 밀어 넣어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놓기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출입문은 완전히 닫아두거나 열어 놓아 다치지 않도록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하기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890" y="6228184"/>
            <a:ext cx="5769768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7"/>
            </a:pPr>
            <a:r>
              <a:rPr lang="ko-KR" altLang="en-US" sz="1200" b="1" dirty="0" smtClean="0">
                <a:solidFill>
                  <a:schemeClr val="tx2"/>
                </a:solidFill>
              </a:rPr>
              <a:t>그 외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7849" y="6578304"/>
            <a:ext cx="5633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시각의 제한으로 일반사람들이 자연스럽게 접하게 되는 사건이나 사물들을 접할 수 없는 경우가 많으므로 직접적이고 구체적으로 실제 경험할 수 있는 기회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제공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수행 시간 충분하게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주기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 err="1">
                <a:solidFill>
                  <a:schemeClr val="tx2"/>
                </a:solidFill>
              </a:rPr>
              <a:t>저시력학생에게</a:t>
            </a:r>
            <a:r>
              <a:rPr lang="ko-KR" altLang="en-US" sz="1200" b="1" dirty="0">
                <a:solidFill>
                  <a:schemeClr val="tx2"/>
                </a:solidFill>
              </a:rPr>
              <a:t> 다가 갈 때와 떠날 때 이를 알려주어 혼자서 이야기하는 일이</a:t>
            </a:r>
            <a:r>
              <a:rPr lang="en-US" altLang="ko-KR" sz="1200" b="1" dirty="0">
                <a:solidFill>
                  <a:schemeClr val="tx2"/>
                </a:solidFill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</a:rPr>
              <a:t>없도록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하기</a:t>
            </a:r>
            <a:endParaRPr lang="ko-KR" alt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5126881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400" b="1" dirty="0">
                <a:solidFill>
                  <a:srgbClr val="144698"/>
                </a:solidFill>
              </a:rPr>
              <a:t>※ </a:t>
            </a:r>
            <a:r>
              <a:rPr lang="ko-KR" altLang="en-US" sz="1400" b="1" dirty="0">
                <a:solidFill>
                  <a:srgbClr val="144698"/>
                </a:solidFill>
              </a:rPr>
              <a:t>교사 </a:t>
            </a:r>
            <a:r>
              <a:rPr lang="en-US" altLang="ko-KR" sz="1400" b="1" dirty="0">
                <a:solidFill>
                  <a:srgbClr val="144698"/>
                </a:solidFill>
              </a:rPr>
              <a:t>tip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_&lt;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교실에서 </a:t>
            </a:r>
            <a:r>
              <a:rPr lang="ko-KR" altLang="en-US" sz="1400" b="1" dirty="0" err="1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저시력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학생의 학습 지원 방법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&gt;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70489" y="8721397"/>
            <a:ext cx="410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26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7877" y="1547664"/>
            <a:ext cx="6268111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solidFill>
                  <a:schemeClr val="tx2"/>
                </a:solidFill>
              </a:rPr>
              <a:t>&lt; </a:t>
            </a:r>
            <a:r>
              <a:rPr lang="ko-KR" altLang="en-US" sz="1200" b="1" dirty="0" err="1">
                <a:solidFill>
                  <a:schemeClr val="tx2"/>
                </a:solidFill>
              </a:rPr>
              <a:t>저시력</a:t>
            </a:r>
            <a:r>
              <a:rPr lang="ko-KR" altLang="en-US" sz="1200" b="1" dirty="0">
                <a:solidFill>
                  <a:schemeClr val="tx2"/>
                </a:solidFill>
              </a:rPr>
              <a:t> 학생의 평가 조정 </a:t>
            </a:r>
            <a:r>
              <a:rPr lang="en-US" altLang="ko-KR" sz="1200" b="1" dirty="0" smtClean="0">
                <a:solidFill>
                  <a:schemeClr val="tx2"/>
                </a:solidFill>
              </a:rPr>
              <a:t>&gt;</a:t>
            </a:r>
            <a:endParaRPr lang="en-US" altLang="ko-KR" sz="1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073" y="1979712"/>
            <a:ext cx="5633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시험시간 연장 </a:t>
            </a:r>
            <a:r>
              <a:rPr lang="en-US" altLang="ko-KR" sz="1200" b="1" dirty="0">
                <a:solidFill>
                  <a:schemeClr val="tx2"/>
                </a:solidFill>
              </a:rPr>
              <a:t>: </a:t>
            </a:r>
            <a:r>
              <a:rPr lang="ko-KR" altLang="en-US" sz="1200" b="1" dirty="0">
                <a:solidFill>
                  <a:schemeClr val="tx2"/>
                </a:solidFill>
              </a:rPr>
              <a:t>보통 매 교시 일반 수험생 시험시간의 </a:t>
            </a:r>
            <a:r>
              <a:rPr lang="en-US" altLang="ko-KR" sz="1200" b="1" dirty="0">
                <a:solidFill>
                  <a:schemeClr val="tx2"/>
                </a:solidFill>
              </a:rPr>
              <a:t>1.5</a:t>
            </a:r>
            <a:r>
              <a:rPr lang="ko-KR" altLang="en-US" sz="1200" b="1" dirty="0">
                <a:solidFill>
                  <a:schemeClr val="tx2"/>
                </a:solidFill>
              </a:rPr>
              <a:t>배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부여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확대 문제지 </a:t>
            </a:r>
            <a:r>
              <a:rPr lang="ko-KR" altLang="en-US" sz="1200" b="1" dirty="0" smtClean="0">
                <a:solidFill>
                  <a:schemeClr val="tx2"/>
                </a:solidFill>
              </a:rPr>
              <a:t>제공</a:t>
            </a:r>
            <a:endParaRPr lang="en-US" altLang="ko-KR" sz="1200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확대 독서기 사용 가능</a:t>
            </a:r>
            <a:r>
              <a:rPr lang="en-US" altLang="ko-KR" sz="1200" b="1" dirty="0">
                <a:solidFill>
                  <a:schemeClr val="tx2"/>
                </a:solidFill>
              </a:rPr>
              <a:t>(</a:t>
            </a:r>
            <a:r>
              <a:rPr lang="ko-KR" altLang="en-US" sz="1200" b="1" dirty="0">
                <a:solidFill>
                  <a:schemeClr val="tx2"/>
                </a:solidFill>
              </a:rPr>
              <a:t>개인 지참 가능</a:t>
            </a:r>
            <a:r>
              <a:rPr lang="en-US" altLang="ko-KR" sz="1200" b="1" dirty="0">
                <a:solidFill>
                  <a:schemeClr val="tx2"/>
                </a:solidFill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별도의 시험실 및 대기실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>
                <a:solidFill>
                  <a:schemeClr val="tx2"/>
                </a:solidFill>
              </a:rPr>
              <a:t>말로 문제를 불러주고 학생의 답을 적도록 하기</a:t>
            </a:r>
          </a:p>
        </p:txBody>
      </p:sp>
    </p:spTree>
    <p:extLst>
      <p:ext uri="{BB962C8B-B14F-4D97-AF65-F5344CB8AC3E}">
        <p14:creationId xmlns:p14="http://schemas.microsoft.com/office/powerpoint/2010/main" val="3447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40" y="3491880"/>
            <a:ext cx="3024336" cy="1662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60" y="7865078"/>
            <a:ext cx="1357668" cy="8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12020" y="5061654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563942" y="3045430"/>
            <a:ext cx="819964" cy="806490"/>
            <a:chOff x="3399855" y="3415092"/>
            <a:chExt cx="1171377" cy="1152128"/>
          </a:xfrm>
        </p:grpSpPr>
        <p:sp>
          <p:nvSpPr>
            <p:cNvPr id="32" name="타원 31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민국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999982" y="1579082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tx2"/>
                  </a:solidFill>
                </a:rPr>
                <a:t>소을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588555" y="1394416"/>
            <a:ext cx="62794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학년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206538" y="3344228"/>
            <a:ext cx="45209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키 큰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때문에 칠판이 보이지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않아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짜증이 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10647" y="3995936"/>
            <a:ext cx="569472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>
                <a:solidFill>
                  <a:schemeClr val="accent1"/>
                </a:solidFill>
                <a:latin typeface="+mn-ea"/>
              </a:rPr>
              <a:t>이와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이가 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사이 좋게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공부하려면 어떻게 해야 할까요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</a:t>
            </a:r>
            <a:endParaRPr lang="ko-KR" altLang="en-US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795180" y="1852891"/>
            <a:ext cx="49105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시력이 매우 좋지 않은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안경을 써도 잘 보이지가 않아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키가 크지만 교실 앞자리에 앉습니다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04068" y="5242917"/>
            <a:ext cx="4777260" cy="4542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이는 왜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소을이에게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화가 났나요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제목 1"/>
          <p:cNvSpPr txBox="1">
            <a:spLocks/>
          </p:cNvSpPr>
          <p:nvPr/>
        </p:nvSpPr>
        <p:spPr>
          <a:xfrm>
            <a:off x="588555" y="2703492"/>
            <a:ext cx="301355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뒤에 앉은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1663230" y="5853410"/>
            <a:ext cx="4813244" cy="2679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8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>
            <a:grpSpLocks noChangeAspect="1"/>
          </p:cNvGrpSpPr>
          <p:nvPr/>
        </p:nvGrpSpPr>
        <p:grpSpPr>
          <a:xfrm>
            <a:off x="714073" y="4932040"/>
            <a:ext cx="806490" cy="806490"/>
            <a:chOff x="1194811" y="1482756"/>
            <a:chExt cx="1152128" cy="1152128"/>
          </a:xfrm>
        </p:grpSpPr>
        <p:sp>
          <p:nvSpPr>
            <p:cNvPr id="23" name="타원 2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1606121" y="5113303"/>
            <a:ext cx="4777260" cy="78938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이는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안경도 쓰고 있고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키도 큰데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왜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맨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앞자리에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앉게 되었나요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?</a:t>
            </a:r>
          </a:p>
        </p:txBody>
      </p: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563942" y="3045430"/>
            <a:ext cx="819964" cy="806490"/>
            <a:chOff x="3399855" y="3415092"/>
            <a:chExt cx="1171377" cy="1152128"/>
          </a:xfrm>
        </p:grpSpPr>
        <p:sp>
          <p:nvSpPr>
            <p:cNvPr id="32" name="타원 31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민국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999982" y="1579082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tx2"/>
                  </a:solidFill>
                </a:rPr>
                <a:t>소을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588555" y="1394416"/>
            <a:ext cx="62794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학년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206538" y="3344228"/>
            <a:ext cx="45209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키 큰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때문에 칠판이 보이지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않아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짜증이 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10647" y="3995936"/>
            <a:ext cx="569472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>
                <a:solidFill>
                  <a:schemeClr val="accent1"/>
                </a:solidFill>
                <a:latin typeface="+mn-ea"/>
              </a:rPr>
              <a:t>이와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이가 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사이 좋게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공부하려면 어떻게 해야 할까요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</a:t>
            </a:r>
            <a:endParaRPr lang="ko-KR" altLang="en-US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795180" y="1852891"/>
            <a:ext cx="49105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시력이 매우 좋지 않은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안경을 써도 잘 보이지가 않아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키가 크지만 교실 앞자리에 앉습니다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제목 1"/>
          <p:cNvSpPr txBox="1">
            <a:spLocks/>
          </p:cNvSpPr>
          <p:nvPr/>
        </p:nvSpPr>
        <p:spPr>
          <a:xfrm>
            <a:off x="588555" y="2703492"/>
            <a:ext cx="301355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뒤에 앉은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1663230" y="5925418"/>
            <a:ext cx="4813244" cy="2679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20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그룹 25"/>
          <p:cNvGrpSpPr>
            <a:grpSpLocks noChangeAspect="1"/>
          </p:cNvGrpSpPr>
          <p:nvPr/>
        </p:nvGrpSpPr>
        <p:grpSpPr>
          <a:xfrm>
            <a:off x="714073" y="4929513"/>
            <a:ext cx="806490" cy="806490"/>
            <a:chOff x="1194811" y="1482756"/>
            <a:chExt cx="1152128" cy="1152128"/>
          </a:xfrm>
        </p:grpSpPr>
        <p:sp>
          <p:nvSpPr>
            <p:cNvPr id="27" name="타원 26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제목 1"/>
          <p:cNvSpPr txBox="1">
            <a:spLocks/>
          </p:cNvSpPr>
          <p:nvPr/>
        </p:nvSpPr>
        <p:spPr>
          <a:xfrm>
            <a:off x="1606121" y="5110776"/>
            <a:ext cx="5051364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안경이 깨진 </a:t>
            </a:r>
            <a:r>
              <a:rPr lang="ko-KR" alt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이에게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어떤 마음이 들었나요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?</a:t>
            </a:r>
          </a:p>
        </p:txBody>
      </p: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563942" y="3045430"/>
            <a:ext cx="819964" cy="806490"/>
            <a:chOff x="3399855" y="3415092"/>
            <a:chExt cx="1171377" cy="1152128"/>
          </a:xfrm>
        </p:grpSpPr>
        <p:sp>
          <p:nvSpPr>
            <p:cNvPr id="32" name="타원 31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민국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999982" y="1579082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tx2"/>
                  </a:solidFill>
                </a:rPr>
                <a:t>소을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588555" y="1394416"/>
            <a:ext cx="62794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학년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206538" y="3344228"/>
            <a:ext cx="45209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키 큰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때문에 칠판이 보이지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않아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짜증이 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10647" y="3995936"/>
            <a:ext cx="569472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>
                <a:solidFill>
                  <a:schemeClr val="accent1"/>
                </a:solidFill>
                <a:latin typeface="+mn-ea"/>
              </a:rPr>
              <a:t>이와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이가 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사이 좋게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공부하려면 어떻게 해야 할까요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</a:t>
            </a:r>
            <a:endParaRPr lang="ko-KR" altLang="en-US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795180" y="1852891"/>
            <a:ext cx="49105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시력이 매우 좋지 않은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안경을 써도 잘 보이지가 않아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키가 크지만 교실 앞자리에 앉습니다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제목 1"/>
          <p:cNvSpPr txBox="1">
            <a:spLocks/>
          </p:cNvSpPr>
          <p:nvPr/>
        </p:nvSpPr>
        <p:spPr>
          <a:xfrm>
            <a:off x="588555" y="2703492"/>
            <a:ext cx="301355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뒤에 앉은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1663230" y="5652120"/>
            <a:ext cx="4813244" cy="2679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0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1663230" y="5637386"/>
            <a:ext cx="4917866" cy="2679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/>
          <p:cNvSpPr/>
          <p:nvPr/>
        </p:nvSpPr>
        <p:spPr>
          <a:xfrm>
            <a:off x="5931708" y="6860397"/>
            <a:ext cx="477559" cy="467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Picture 2" descr="E:\졸업작품\교육용교재\이미지\noname0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651" y="6213450"/>
            <a:ext cx="2915416" cy="16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/>
          <p:cNvSpPr/>
          <p:nvPr/>
        </p:nvSpPr>
        <p:spPr>
          <a:xfrm>
            <a:off x="4823649" y="6860397"/>
            <a:ext cx="477559" cy="467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/>
        </p:nvSpPr>
        <p:spPr>
          <a:xfrm>
            <a:off x="5381652" y="6860397"/>
            <a:ext cx="477559" cy="467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5865397" y="6804553"/>
            <a:ext cx="553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/>
              <a:t>경</a:t>
            </a:r>
            <a:endParaRPr lang="ko-KR" altLang="en-US" sz="3200" b="1" dirty="0"/>
          </a:p>
        </p:txBody>
      </p:sp>
      <p:grpSp>
        <p:nvGrpSpPr>
          <p:cNvPr id="22" name="그룹 21"/>
          <p:cNvGrpSpPr>
            <a:grpSpLocks noChangeAspect="1"/>
          </p:cNvGrpSpPr>
          <p:nvPr/>
        </p:nvGrpSpPr>
        <p:grpSpPr>
          <a:xfrm>
            <a:off x="725948" y="4929513"/>
            <a:ext cx="806490" cy="806490"/>
            <a:chOff x="1194811" y="1482756"/>
            <a:chExt cx="1152128" cy="1152128"/>
          </a:xfrm>
        </p:grpSpPr>
        <p:sp>
          <p:nvSpPr>
            <p:cNvPr id="23" name="타원 22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4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제목 1"/>
          <p:cNvSpPr txBox="1">
            <a:spLocks/>
          </p:cNvSpPr>
          <p:nvPr/>
        </p:nvSpPr>
        <p:spPr>
          <a:xfrm>
            <a:off x="1617996" y="5110776"/>
            <a:ext cx="4777260" cy="45429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이는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무엇을 사용하여 책을 읽나요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?</a:t>
            </a:r>
          </a:p>
        </p:txBody>
      </p:sp>
      <p:grpSp>
        <p:nvGrpSpPr>
          <p:cNvPr id="31" name="그룹 30"/>
          <p:cNvGrpSpPr>
            <a:grpSpLocks noChangeAspect="1"/>
          </p:cNvGrpSpPr>
          <p:nvPr/>
        </p:nvGrpSpPr>
        <p:grpSpPr>
          <a:xfrm>
            <a:off x="1563942" y="3045430"/>
            <a:ext cx="819964" cy="806490"/>
            <a:chOff x="3399855" y="3415092"/>
            <a:chExt cx="1171377" cy="1152128"/>
          </a:xfrm>
        </p:grpSpPr>
        <p:sp>
          <p:nvSpPr>
            <p:cNvPr id="32" name="타원 31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민국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그룹 27"/>
          <p:cNvGrpSpPr>
            <a:grpSpLocks noChangeAspect="1"/>
          </p:cNvGrpSpPr>
          <p:nvPr/>
        </p:nvGrpSpPr>
        <p:grpSpPr>
          <a:xfrm>
            <a:off x="999982" y="1579082"/>
            <a:ext cx="819965" cy="806490"/>
            <a:chOff x="1024096" y="2564904"/>
            <a:chExt cx="1171378" cy="1152128"/>
          </a:xfrm>
        </p:grpSpPr>
        <p:sp>
          <p:nvSpPr>
            <p:cNvPr id="29" name="타원 28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tx2"/>
                  </a:solidFill>
                </a:rPr>
                <a:t>소을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588555" y="1394416"/>
            <a:ext cx="62794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학년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206538" y="3344228"/>
            <a:ext cx="45209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키 큰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때문에 칠판이 보이지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않아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짜증이 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610647" y="3995936"/>
            <a:ext cx="569472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>
                <a:solidFill>
                  <a:schemeClr val="accent1"/>
                </a:solidFill>
                <a:latin typeface="+mn-ea"/>
              </a:rPr>
              <a:t>이와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이가 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사이 좋게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공부하려면 어떻게 해야 할까요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</a:t>
            </a:r>
            <a:endParaRPr lang="ko-KR" altLang="en-US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795180" y="1852891"/>
            <a:ext cx="49105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시력이 매우 좋지 않은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안경을 써도 잘 보이지가 않아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키가 크지만 교실 앞자리에 앉습니다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3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제목 1"/>
          <p:cNvSpPr txBox="1">
            <a:spLocks/>
          </p:cNvSpPr>
          <p:nvPr/>
        </p:nvSpPr>
        <p:spPr>
          <a:xfrm>
            <a:off x="588555" y="2703492"/>
            <a:ext cx="301355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뒤에 앉은</a:t>
            </a:r>
          </a:p>
        </p:txBody>
      </p:sp>
    </p:spTree>
    <p:extLst>
      <p:ext uri="{BB962C8B-B14F-4D97-AF65-F5344CB8AC3E}">
        <p14:creationId xmlns:p14="http://schemas.microsoft.com/office/powerpoint/2010/main" val="14944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42204" y="4845630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5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34252" y="5026893"/>
            <a:ext cx="4963100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8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이는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요술안경이 있으면 무엇을 하고 싶다고 하였나요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7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직사각형 26"/>
          <p:cNvSpPr/>
          <p:nvPr/>
        </p:nvSpPr>
        <p:spPr>
          <a:xfrm>
            <a:off x="720907" y="6908609"/>
            <a:ext cx="1746075" cy="1561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2648558" y="6908609"/>
            <a:ext cx="1746075" cy="1561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610256" y="6908608"/>
            <a:ext cx="1746075" cy="15611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Picture 2" descr="E:\졸업작품\교육용교재\이미지\[졸업작품 마감] 21119038 이경은.mov_20151229_060834.8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69" y="5781496"/>
            <a:ext cx="1742464" cy="9801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졸업작품\교육용교재\이미지\[졸업작품 마감] 21119038 이경은.mov_20151229_060845.0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56" y="5781496"/>
            <a:ext cx="1742464" cy="9801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E:\졸업작품\교육용교재\이미지\[졸업작품 마감] 21119038 이경은.mov_20151229_060821.1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8" y="5781496"/>
            <a:ext cx="1742464" cy="9801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그룹 42"/>
          <p:cNvGrpSpPr>
            <a:grpSpLocks noChangeAspect="1"/>
          </p:cNvGrpSpPr>
          <p:nvPr/>
        </p:nvGrpSpPr>
        <p:grpSpPr>
          <a:xfrm>
            <a:off x="1563942" y="3045430"/>
            <a:ext cx="819964" cy="806490"/>
            <a:chOff x="3399855" y="3415092"/>
            <a:chExt cx="1171377" cy="1152128"/>
          </a:xfrm>
        </p:grpSpPr>
        <p:sp>
          <p:nvSpPr>
            <p:cNvPr id="44" name="타원 43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민국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6" name="그룹 45"/>
          <p:cNvGrpSpPr>
            <a:grpSpLocks noChangeAspect="1"/>
          </p:cNvGrpSpPr>
          <p:nvPr/>
        </p:nvGrpSpPr>
        <p:grpSpPr>
          <a:xfrm>
            <a:off x="999982" y="1579082"/>
            <a:ext cx="819965" cy="806490"/>
            <a:chOff x="1024096" y="2564904"/>
            <a:chExt cx="1171378" cy="1152128"/>
          </a:xfrm>
        </p:grpSpPr>
        <p:sp>
          <p:nvSpPr>
            <p:cNvPr id="47" name="타원 4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tx2"/>
                  </a:solidFill>
                </a:rPr>
                <a:t>소을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51" name="제목 1"/>
          <p:cNvSpPr txBox="1">
            <a:spLocks/>
          </p:cNvSpPr>
          <p:nvPr/>
        </p:nvSpPr>
        <p:spPr>
          <a:xfrm>
            <a:off x="588555" y="1394416"/>
            <a:ext cx="62794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학년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52" name="제목 1"/>
          <p:cNvSpPr txBox="1">
            <a:spLocks/>
          </p:cNvSpPr>
          <p:nvPr/>
        </p:nvSpPr>
        <p:spPr>
          <a:xfrm>
            <a:off x="2206538" y="3344228"/>
            <a:ext cx="45209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키 큰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때문에 칠판이 보이지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않아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짜증이 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53" name="제목 1"/>
          <p:cNvSpPr txBox="1">
            <a:spLocks/>
          </p:cNvSpPr>
          <p:nvPr/>
        </p:nvSpPr>
        <p:spPr>
          <a:xfrm>
            <a:off x="610647" y="3995936"/>
            <a:ext cx="569472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>
                <a:solidFill>
                  <a:schemeClr val="accent1"/>
                </a:solidFill>
                <a:latin typeface="+mn-ea"/>
              </a:rPr>
              <a:t>이와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이가 </a:t>
            </a:r>
            <a:r>
              <a:rPr lang="ko-KR" altLang="en-US" sz="1400" b="1" dirty="0" smtClean="0">
                <a:solidFill>
                  <a:schemeClr val="accent1"/>
                </a:solidFill>
                <a:latin typeface="+mn-ea"/>
              </a:rPr>
              <a:t>사이 좋게 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공부하려면 어떻게 해야 할까요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</a:t>
            </a:r>
            <a:endParaRPr lang="ko-KR" altLang="en-US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54" name="제목 1"/>
          <p:cNvSpPr txBox="1">
            <a:spLocks/>
          </p:cNvSpPr>
          <p:nvPr/>
        </p:nvSpPr>
        <p:spPr>
          <a:xfrm>
            <a:off x="1795180" y="1852891"/>
            <a:ext cx="49105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시력이 매우 좋지 않은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안경을 써도 잘 보이지가 않아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키가 크지만 교실 앞자리에 앉습니다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55" name="제목 1"/>
          <p:cNvSpPr txBox="1">
            <a:spLocks/>
          </p:cNvSpPr>
          <p:nvPr/>
        </p:nvSpPr>
        <p:spPr>
          <a:xfrm>
            <a:off x="588555" y="2703492"/>
            <a:ext cx="301355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뒤에 앉은</a:t>
            </a:r>
          </a:p>
        </p:txBody>
      </p:sp>
    </p:spTree>
    <p:extLst>
      <p:ext uri="{BB962C8B-B14F-4D97-AF65-F5344CB8AC3E}">
        <p14:creationId xmlns:p14="http://schemas.microsoft.com/office/powerpoint/2010/main" val="13116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1222385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617996" y="1280368"/>
            <a:ext cx="4777260" cy="102611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이가 </a:t>
            </a:r>
            <a:r>
              <a:rPr lang="ko-KR" altLang="en-US" sz="1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이에게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칠판이 잘 안 보인다고 짜증을 냈을 때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이의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기분은 어땠을까요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이의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마음을 색깔로 나타내어 봅시다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200" b="1" dirty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>
                <a:solidFill>
                  <a:schemeClr val="tx2"/>
                </a:solidFill>
              </a:rPr>
              <a:t>8</a:t>
            </a:r>
            <a:endParaRPr lang="en-US" altLang="ko-KR" sz="1200" b="1" i="1" dirty="0" smtClean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E:\졸업작품\똑같은거아닌가_도록용자료\스틸이미지\똑같은거아닌가_스틸이미지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55" y="2629637"/>
            <a:ext cx="2284417" cy="12849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타원 43"/>
          <p:cNvSpPr/>
          <p:nvPr/>
        </p:nvSpPr>
        <p:spPr>
          <a:xfrm>
            <a:off x="1243798" y="2413613"/>
            <a:ext cx="2032057" cy="203205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5" name="그룹 44"/>
          <p:cNvGrpSpPr>
            <a:grpSpLocks noChangeAspect="1"/>
          </p:cNvGrpSpPr>
          <p:nvPr/>
        </p:nvGrpSpPr>
        <p:grpSpPr>
          <a:xfrm>
            <a:off x="692696" y="4709469"/>
            <a:ext cx="806490" cy="806490"/>
            <a:chOff x="1194811" y="1482756"/>
            <a:chExt cx="1152128" cy="1152128"/>
          </a:xfrm>
        </p:grpSpPr>
        <p:sp>
          <p:nvSpPr>
            <p:cNvPr id="46" name="타원 4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제목 1"/>
          <p:cNvSpPr txBox="1">
            <a:spLocks/>
          </p:cNvSpPr>
          <p:nvPr/>
        </p:nvSpPr>
        <p:spPr>
          <a:xfrm>
            <a:off x="1584744" y="4636457"/>
            <a:ext cx="477726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200" b="1" dirty="0" err="1" smtClean="0">
                <a:solidFill>
                  <a:schemeClr val="tx2"/>
                </a:solidFill>
                <a:latin typeface="+mn-ea"/>
              </a:rPr>
              <a:t>이처럼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눈이 많이 좋지 않은 우리 반 친구들을 위해 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학급에서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할 수 있는 일은 무엇일까요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내가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할 수 있는 일을 찾아 색칠해 봅시다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pic>
        <p:nvPicPr>
          <p:cNvPr id="1026" name="Picture 2" descr="E:\졸업작품\교육용교재\이미지\Untitled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86" y="5715798"/>
            <a:ext cx="4613117" cy="286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>
            <a:grpSpLocks noChangeAspect="1"/>
          </p:cNvGrpSpPr>
          <p:nvPr/>
        </p:nvGrpSpPr>
        <p:grpSpPr>
          <a:xfrm>
            <a:off x="725948" y="4486920"/>
            <a:ext cx="806490" cy="806490"/>
            <a:chOff x="1194811" y="1482756"/>
            <a:chExt cx="1152128" cy="1152128"/>
          </a:xfrm>
        </p:grpSpPr>
        <p:sp>
          <p:nvSpPr>
            <p:cNvPr id="35" name="타원 34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똑같은 거 아닌가</a:t>
            </a:r>
            <a:r>
              <a:rPr lang="en-US" altLang="ko-KR" sz="1400" b="1" dirty="0">
                <a:solidFill>
                  <a:srgbClr val="144698"/>
                </a:solidFill>
              </a:rPr>
              <a:t>?…</a:t>
            </a:r>
            <a:r>
              <a:rPr lang="ko-KR" altLang="en-US" sz="1400" b="1" dirty="0">
                <a:solidFill>
                  <a:srgbClr val="144698"/>
                </a:solidFill>
              </a:rPr>
              <a:t>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678139" y="5221222"/>
            <a:ext cx="4790156" cy="11754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527435" y="4667224"/>
            <a:ext cx="477726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왜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소을이에게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화가 났나요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?? </a:t>
            </a:r>
          </a:p>
        </p:txBody>
      </p:sp>
      <p:grpSp>
        <p:nvGrpSpPr>
          <p:cNvPr id="37" name="그룹 36"/>
          <p:cNvGrpSpPr>
            <a:grpSpLocks noChangeAspect="1"/>
          </p:cNvGrpSpPr>
          <p:nvPr/>
        </p:nvGrpSpPr>
        <p:grpSpPr>
          <a:xfrm>
            <a:off x="725948" y="6396717"/>
            <a:ext cx="806490" cy="806490"/>
            <a:chOff x="1194811" y="1482756"/>
            <a:chExt cx="1152128" cy="1152128"/>
          </a:xfrm>
        </p:grpSpPr>
        <p:sp>
          <p:nvSpPr>
            <p:cNvPr id="38" name="타원 37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6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1678139" y="7140365"/>
            <a:ext cx="4790156" cy="1536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제목 1"/>
          <p:cNvSpPr txBox="1">
            <a:spLocks/>
          </p:cNvSpPr>
          <p:nvPr/>
        </p:nvSpPr>
        <p:spPr>
          <a:xfrm>
            <a:off x="1527435" y="6396717"/>
            <a:ext cx="4940859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r>
              <a:rPr lang="ko-KR" altLang="en-US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이는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안경도 쓰고 있고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키도 큰데 왜 맨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앞자리에</a:t>
            </a:r>
            <a:endParaRPr lang="en-US" altLang="ko-KR" sz="12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 앉게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되었나요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?</a:t>
            </a:r>
          </a:p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55493" y="8721397"/>
            <a:ext cx="225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i="1" dirty="0" smtClean="0">
                <a:solidFill>
                  <a:schemeClr val="tx2"/>
                </a:solidFill>
              </a:rPr>
              <a:t>9</a:t>
            </a:r>
            <a:endParaRPr lang="ko-KR" altLang="en-US" sz="1200" b="1" i="1" dirty="0">
              <a:solidFill>
                <a:schemeClr val="tx2"/>
              </a:solidFill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404" y="8826989"/>
            <a:ext cx="2352084" cy="11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제목 1"/>
          <p:cNvSpPr txBox="1">
            <a:spLocks/>
          </p:cNvSpPr>
          <p:nvPr/>
        </p:nvSpPr>
        <p:spPr>
          <a:xfrm>
            <a:off x="622522" y="3707904"/>
            <a:ext cx="5694728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소을</a:t>
            </a:r>
            <a:r>
              <a:rPr lang="ko-KR" altLang="en-US" sz="1400" b="1" dirty="0" err="1" smtClean="0">
                <a:solidFill>
                  <a:schemeClr val="accent1"/>
                </a:solidFill>
                <a:latin typeface="+mn-ea"/>
              </a:rPr>
              <a:t>이와</a:t>
            </a:r>
            <a:r>
              <a:rPr lang="ko-KR" altLang="en-US" sz="24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lang="ko-KR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민국</a:t>
            </a:r>
            <a:r>
              <a:rPr lang="ko-KR" altLang="en-US" sz="1400" b="1" dirty="0">
                <a:solidFill>
                  <a:schemeClr val="accent1"/>
                </a:solidFill>
                <a:latin typeface="+mn-ea"/>
              </a:rPr>
              <a:t>이는 이 문제를 어떻게 해결할 수 있을까요</a:t>
            </a:r>
            <a:r>
              <a:rPr lang="en-US" altLang="ko-KR" sz="1400" b="1" dirty="0">
                <a:solidFill>
                  <a:schemeClr val="accent1"/>
                </a:solidFill>
                <a:latin typeface="+mn-ea"/>
              </a:rPr>
              <a:t>?  </a:t>
            </a:r>
            <a:endParaRPr lang="ko-KR" altLang="en-US" sz="1400" b="1" dirty="0">
              <a:solidFill>
                <a:schemeClr val="accent1"/>
              </a:solidFill>
              <a:latin typeface="+mn-ea"/>
            </a:endParaRPr>
          </a:p>
        </p:txBody>
      </p:sp>
      <p:grpSp>
        <p:nvGrpSpPr>
          <p:cNvPr id="45" name="그룹 44"/>
          <p:cNvGrpSpPr>
            <a:grpSpLocks noChangeAspect="1"/>
          </p:cNvGrpSpPr>
          <p:nvPr/>
        </p:nvGrpSpPr>
        <p:grpSpPr>
          <a:xfrm>
            <a:off x="1563942" y="2825706"/>
            <a:ext cx="819964" cy="806490"/>
            <a:chOff x="3399855" y="3415092"/>
            <a:chExt cx="1171377" cy="1152128"/>
          </a:xfrm>
        </p:grpSpPr>
        <p:sp>
          <p:nvSpPr>
            <p:cNvPr id="46" name="타원 45"/>
            <p:cNvSpPr/>
            <p:nvPr/>
          </p:nvSpPr>
          <p:spPr>
            <a:xfrm>
              <a:off x="3399855" y="3415092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419104" y="3727642"/>
              <a:ext cx="11521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smtClean="0">
                  <a:solidFill>
                    <a:schemeClr val="tx2"/>
                  </a:solidFill>
                </a:rPr>
                <a:t>민국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1" name="그룹 50"/>
          <p:cNvGrpSpPr>
            <a:grpSpLocks noChangeAspect="1"/>
          </p:cNvGrpSpPr>
          <p:nvPr/>
        </p:nvGrpSpPr>
        <p:grpSpPr>
          <a:xfrm>
            <a:off x="999982" y="1444298"/>
            <a:ext cx="819965" cy="806490"/>
            <a:chOff x="1024096" y="2564904"/>
            <a:chExt cx="1171378" cy="1152128"/>
          </a:xfrm>
        </p:grpSpPr>
        <p:sp>
          <p:nvSpPr>
            <p:cNvPr id="52" name="타원 51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43346" y="2877455"/>
              <a:ext cx="1152128" cy="571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dirty="0" err="1" smtClean="0">
                  <a:solidFill>
                    <a:schemeClr val="tx2"/>
                  </a:solidFill>
                </a:rPr>
                <a:t>소을</a:t>
              </a:r>
              <a:endParaRPr lang="ko-KR" alt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64" name="제목 1"/>
          <p:cNvSpPr txBox="1">
            <a:spLocks/>
          </p:cNvSpPr>
          <p:nvPr/>
        </p:nvSpPr>
        <p:spPr>
          <a:xfrm>
            <a:off x="588555" y="1259632"/>
            <a:ext cx="627949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  <a:ea typeface="+mn-ea"/>
              </a:rPr>
              <a:t>학년</a:t>
            </a:r>
            <a:endParaRPr lang="en-US" altLang="ko-KR" sz="12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65" name="제목 1"/>
          <p:cNvSpPr txBox="1">
            <a:spLocks/>
          </p:cNvSpPr>
          <p:nvPr/>
        </p:nvSpPr>
        <p:spPr>
          <a:xfrm>
            <a:off x="2206538" y="3124504"/>
            <a:ext cx="452099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키 큰 </a:t>
            </a:r>
            <a:r>
              <a:rPr lang="ko-KR" altLang="en-US" sz="1200" b="1" dirty="0" err="1">
                <a:solidFill>
                  <a:schemeClr val="tx2"/>
                </a:solidFill>
                <a:latin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 때문에 칠판이 보이지 </a:t>
            </a:r>
            <a:r>
              <a:rPr lang="ko-KR" altLang="en-US" sz="1200" b="1" dirty="0" smtClean="0">
                <a:solidFill>
                  <a:schemeClr val="tx2"/>
                </a:solidFill>
                <a:latin typeface="+mn-ea"/>
              </a:rPr>
              <a:t>않아</a:t>
            </a:r>
            <a:r>
              <a:rPr lang="en-US" altLang="ko-KR" sz="1200" b="1" dirty="0" smtClean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짜증이 납니다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</p:txBody>
      </p:sp>
      <p:sp>
        <p:nvSpPr>
          <p:cNvPr id="66" name="제목 1"/>
          <p:cNvSpPr txBox="1">
            <a:spLocks/>
          </p:cNvSpPr>
          <p:nvPr/>
        </p:nvSpPr>
        <p:spPr>
          <a:xfrm>
            <a:off x="1795180" y="1718107"/>
            <a:ext cx="4910563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이는 시력이 매우 좋지 않은 친구입니다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 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안경을 써도 잘 보이지가 않아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</a:rPr>
              <a:t>키가 크지만 교실 앞자리에 앉습니다</a:t>
            </a:r>
            <a:r>
              <a:rPr lang="en-US" altLang="ko-KR" sz="1200" b="1" dirty="0">
                <a:solidFill>
                  <a:schemeClr val="tx2"/>
                </a:solidFill>
                <a:latin typeface="+mn-ea"/>
              </a:rPr>
              <a:t>.</a:t>
            </a: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588555" y="2483768"/>
            <a:ext cx="3013555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2"/>
                </a:solidFill>
                <a:latin typeface="+mn-ea"/>
                <a:ea typeface="+mn-ea"/>
              </a:rPr>
              <a:t>소을이</a:t>
            </a:r>
            <a:r>
              <a:rPr lang="ko-KR" altLang="en-US" sz="1200" b="1" dirty="0">
                <a:solidFill>
                  <a:schemeClr val="tx2"/>
                </a:solidFill>
                <a:latin typeface="+mn-ea"/>
                <a:ea typeface="+mn-ea"/>
              </a:rPr>
              <a:t> 뒤에 앉은</a:t>
            </a:r>
          </a:p>
        </p:txBody>
      </p:sp>
    </p:spTree>
    <p:extLst>
      <p:ext uri="{BB962C8B-B14F-4D97-AF65-F5344CB8AC3E}">
        <p14:creationId xmlns:p14="http://schemas.microsoft.com/office/powerpoint/2010/main" val="120107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1893</Words>
  <Application>Microsoft Office PowerPoint</Application>
  <PresentationFormat>화면 슬라이드 쇼(4:3)</PresentationFormat>
  <Paragraphs>337</Paragraphs>
  <Slides>27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kaywon</dc:creator>
  <cp:lastModifiedBy>jhkim</cp:lastModifiedBy>
  <cp:revision>71</cp:revision>
  <dcterms:created xsi:type="dcterms:W3CDTF">2015-04-22T10:06:41Z</dcterms:created>
  <dcterms:modified xsi:type="dcterms:W3CDTF">2016-04-12T04:01:58Z</dcterms:modified>
</cp:coreProperties>
</file>